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6"/>
  </p:notesMasterIdLst>
  <p:sldIdLst>
    <p:sldId id="256" r:id="rId2"/>
    <p:sldId id="384" r:id="rId3"/>
    <p:sldId id="383" r:id="rId4"/>
    <p:sldId id="258" r:id="rId5"/>
    <p:sldId id="501" r:id="rId6"/>
    <p:sldId id="546" r:id="rId7"/>
    <p:sldId id="582" r:id="rId8"/>
    <p:sldId id="572" r:id="rId9"/>
    <p:sldId id="577" r:id="rId10"/>
    <p:sldId id="578" r:id="rId11"/>
    <p:sldId id="548" r:id="rId12"/>
    <p:sldId id="549" r:id="rId13"/>
    <p:sldId id="571" r:id="rId14"/>
    <p:sldId id="574" r:id="rId15"/>
    <p:sldId id="570" r:id="rId16"/>
    <p:sldId id="560" r:id="rId17"/>
    <p:sldId id="575" r:id="rId18"/>
    <p:sldId id="564" r:id="rId19"/>
    <p:sldId id="576" r:id="rId20"/>
    <p:sldId id="579" r:id="rId21"/>
    <p:sldId id="568" r:id="rId22"/>
    <p:sldId id="567" r:id="rId23"/>
    <p:sldId id="289" r:id="rId24"/>
    <p:sldId id="29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ABF2"/>
    <a:srgbClr val="1C92D2"/>
    <a:srgbClr val="E05242"/>
    <a:srgbClr val="FF7E79"/>
    <a:srgbClr val="F68534"/>
    <a:srgbClr val="7A81FF"/>
    <a:srgbClr val="FF2F92"/>
    <a:srgbClr val="FF1DEE"/>
    <a:srgbClr val="00EDF0"/>
    <a:srgbClr val="56FF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9"/>
    <p:restoredTop sz="85170"/>
  </p:normalViewPr>
  <p:slideViewPr>
    <p:cSldViewPr snapToGrid="0" snapToObjects="1">
      <p:cViewPr varScale="1">
        <p:scale>
          <a:sx n="108" d="100"/>
          <a:sy n="108" d="100"/>
        </p:scale>
        <p:origin x="1240" y="192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CD1924-80FA-4EB9-B7F9-9D1D400F336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28D67D4-24C2-4427-9DA9-A3AEEE40571A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Cadre</a:t>
          </a:r>
          <a:endParaRPr lang="en-US"/>
        </a:p>
      </dgm:t>
    </dgm:pt>
    <dgm:pt modelId="{18D0EF1E-6398-43D4-B746-EA8C3FA12B7F}" type="parTrans" cxnId="{A31C0EA0-F9B5-494F-B958-D775DE1B817C}">
      <dgm:prSet/>
      <dgm:spPr/>
      <dgm:t>
        <a:bodyPr/>
        <a:lstStyle/>
        <a:p>
          <a:endParaRPr lang="en-US"/>
        </a:p>
      </dgm:t>
    </dgm:pt>
    <dgm:pt modelId="{51FE6038-5D2D-48A2-9EC9-9BC309AECDA4}" type="sibTrans" cxnId="{A31C0EA0-F9B5-494F-B958-D775DE1B817C}">
      <dgm:prSet/>
      <dgm:spPr/>
      <dgm:t>
        <a:bodyPr/>
        <a:lstStyle/>
        <a:p>
          <a:endParaRPr lang="en-US"/>
        </a:p>
      </dgm:t>
    </dgm:pt>
    <dgm:pt modelId="{66F01CD2-3250-4D6D-AFBC-5A991591EDF2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Architecture sélectionnée</a:t>
          </a:r>
          <a:endParaRPr lang="en-US" dirty="0"/>
        </a:p>
      </dgm:t>
    </dgm:pt>
    <dgm:pt modelId="{29FD73E3-90DF-46E7-BC5C-0EEA89BCE8F3}" type="parTrans" cxnId="{6706F278-5EB8-465C-8E04-6E285ABE7C39}">
      <dgm:prSet/>
      <dgm:spPr/>
      <dgm:t>
        <a:bodyPr/>
        <a:lstStyle/>
        <a:p>
          <a:endParaRPr lang="en-US"/>
        </a:p>
      </dgm:t>
    </dgm:pt>
    <dgm:pt modelId="{E38D1ADC-0EFA-4FF8-955D-CAB2654BB5AB}" type="sibTrans" cxnId="{6706F278-5EB8-465C-8E04-6E285ABE7C39}">
      <dgm:prSet/>
      <dgm:spPr/>
      <dgm:t>
        <a:bodyPr/>
        <a:lstStyle/>
        <a:p>
          <a:endParaRPr lang="en-US"/>
        </a:p>
      </dgm:t>
    </dgm:pt>
    <dgm:pt modelId="{A337514E-F620-4D49-A4CF-A5A978494EF8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noProof="0" dirty="0"/>
            <a:t>Chaîne de traitement</a:t>
          </a:r>
        </a:p>
      </dgm:t>
    </dgm:pt>
    <dgm:pt modelId="{FE82E917-033A-4F79-947B-B2F04A1921BB}" type="parTrans" cxnId="{C9D9216A-BA77-4334-AA97-BF989E2A58E1}">
      <dgm:prSet/>
      <dgm:spPr/>
      <dgm:t>
        <a:bodyPr/>
        <a:lstStyle/>
        <a:p>
          <a:endParaRPr lang="en-US"/>
        </a:p>
      </dgm:t>
    </dgm:pt>
    <dgm:pt modelId="{620392BF-02A8-43B1-9B83-E43B9EE33561}" type="sibTrans" cxnId="{C9D9216A-BA77-4334-AA97-BF989E2A58E1}">
      <dgm:prSet/>
      <dgm:spPr/>
      <dgm:t>
        <a:bodyPr/>
        <a:lstStyle/>
        <a:p>
          <a:endParaRPr lang="en-US"/>
        </a:p>
      </dgm:t>
    </dgm:pt>
    <dgm:pt modelId="{AC23B4C4-4ED5-4040-ACD6-5D057A5405E4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Questions - Réponses</a:t>
          </a:r>
          <a:endParaRPr lang="en-US"/>
        </a:p>
      </dgm:t>
    </dgm:pt>
    <dgm:pt modelId="{72695828-79A3-43B3-94B3-B3A0E78FA660}" type="parTrans" cxnId="{0BA34AA3-C49E-4678-AEFC-2EA6020C0CA8}">
      <dgm:prSet/>
      <dgm:spPr/>
      <dgm:t>
        <a:bodyPr/>
        <a:lstStyle/>
        <a:p>
          <a:endParaRPr lang="en-US"/>
        </a:p>
      </dgm:t>
    </dgm:pt>
    <dgm:pt modelId="{346F102E-ACF6-4E3D-BC4B-4821253022C9}" type="sibTrans" cxnId="{0BA34AA3-C49E-4678-AEFC-2EA6020C0CA8}">
      <dgm:prSet/>
      <dgm:spPr/>
      <dgm:t>
        <a:bodyPr/>
        <a:lstStyle/>
        <a:p>
          <a:endParaRPr lang="en-US"/>
        </a:p>
      </dgm:t>
    </dgm:pt>
    <dgm:pt modelId="{D21DAD25-BE76-DB4F-802C-64AD8725D180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noProof="0" dirty="0"/>
            <a:t>Le </a:t>
          </a:r>
          <a:r>
            <a:rPr lang="fr-FR" noProof="0" dirty="0" err="1"/>
            <a:t>Big</a:t>
          </a:r>
          <a:r>
            <a:rPr lang="fr-FR" noProof="0" dirty="0"/>
            <a:t> Data</a:t>
          </a:r>
        </a:p>
      </dgm:t>
    </dgm:pt>
    <dgm:pt modelId="{68EC1BE6-8BD1-584A-83AE-34D412205B2E}" type="parTrans" cxnId="{5EB85A6C-99AF-DA42-A43E-C69FEFB3C787}">
      <dgm:prSet/>
      <dgm:spPr/>
      <dgm:t>
        <a:bodyPr/>
        <a:lstStyle/>
        <a:p>
          <a:endParaRPr lang="en-US"/>
        </a:p>
      </dgm:t>
    </dgm:pt>
    <dgm:pt modelId="{DFC4FB1E-DB48-604F-9F99-1159907C34B6}" type="sibTrans" cxnId="{5EB85A6C-99AF-DA42-A43E-C69FEFB3C787}">
      <dgm:prSet/>
      <dgm:spPr/>
      <dgm:t>
        <a:bodyPr/>
        <a:lstStyle/>
        <a:p>
          <a:endParaRPr lang="en-US"/>
        </a:p>
      </dgm:t>
    </dgm:pt>
    <dgm:pt modelId="{4C3098D2-B188-4FEB-BECA-90E2684955E0}" type="pres">
      <dgm:prSet presAssocID="{67CD1924-80FA-4EB9-B7F9-9D1D400F336C}" presName="root" presStyleCnt="0">
        <dgm:presLayoutVars>
          <dgm:dir/>
          <dgm:resizeHandles val="exact"/>
        </dgm:presLayoutVars>
      </dgm:prSet>
      <dgm:spPr/>
    </dgm:pt>
    <dgm:pt modelId="{A6B4B1B2-E4B7-426A-8B3F-D0114BF53E2C}" type="pres">
      <dgm:prSet presAssocID="{D28D67D4-24C2-4427-9DA9-A3AEEE40571A}" presName="compNode" presStyleCnt="0"/>
      <dgm:spPr/>
    </dgm:pt>
    <dgm:pt modelId="{4D7C9F47-2F00-4DF6-8CDC-D87C668C2124}" type="pres">
      <dgm:prSet presAssocID="{D28D67D4-24C2-4427-9DA9-A3AEEE40571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92C0742-BE9E-47CF-ABFF-BE18CA9A6EEA}" type="pres">
      <dgm:prSet presAssocID="{D28D67D4-24C2-4427-9DA9-A3AEEE40571A}" presName="spaceRect" presStyleCnt="0"/>
      <dgm:spPr/>
    </dgm:pt>
    <dgm:pt modelId="{90826A96-594A-4B3D-84B4-787A2253C7B3}" type="pres">
      <dgm:prSet presAssocID="{D28D67D4-24C2-4427-9DA9-A3AEEE40571A}" presName="textRect" presStyleLbl="revTx" presStyleIdx="0" presStyleCnt="5">
        <dgm:presLayoutVars>
          <dgm:chMax val="1"/>
          <dgm:chPref val="1"/>
        </dgm:presLayoutVars>
      </dgm:prSet>
      <dgm:spPr/>
    </dgm:pt>
    <dgm:pt modelId="{B67ADE9E-2486-4DE9-952B-36B4D4D5A80D}" type="pres">
      <dgm:prSet presAssocID="{51FE6038-5D2D-48A2-9EC9-9BC309AECDA4}" presName="sibTrans" presStyleCnt="0"/>
      <dgm:spPr/>
    </dgm:pt>
    <dgm:pt modelId="{EB097A9F-4C19-6D44-9416-3984DEFA8B2D}" type="pres">
      <dgm:prSet presAssocID="{D21DAD25-BE76-DB4F-802C-64AD8725D180}" presName="compNode" presStyleCnt="0"/>
      <dgm:spPr/>
    </dgm:pt>
    <dgm:pt modelId="{25407064-695E-B547-9AFE-2B69747C1900}" type="pres">
      <dgm:prSet presAssocID="{D21DAD25-BE76-DB4F-802C-64AD8725D18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inary with solid fill"/>
        </a:ext>
      </dgm:extLst>
    </dgm:pt>
    <dgm:pt modelId="{62FF8697-080B-7E42-AC53-539CAFAE5824}" type="pres">
      <dgm:prSet presAssocID="{D21DAD25-BE76-DB4F-802C-64AD8725D180}" presName="spaceRect" presStyleCnt="0"/>
      <dgm:spPr/>
    </dgm:pt>
    <dgm:pt modelId="{CCF0D7B2-D44C-8345-AD01-EF767F3D7D04}" type="pres">
      <dgm:prSet presAssocID="{D21DAD25-BE76-DB4F-802C-64AD8725D180}" presName="textRect" presStyleLbl="revTx" presStyleIdx="1" presStyleCnt="5">
        <dgm:presLayoutVars>
          <dgm:chMax val="1"/>
          <dgm:chPref val="1"/>
        </dgm:presLayoutVars>
      </dgm:prSet>
      <dgm:spPr/>
    </dgm:pt>
    <dgm:pt modelId="{C1A393B4-AD57-7B41-8B5A-8B296553E0F1}" type="pres">
      <dgm:prSet presAssocID="{DFC4FB1E-DB48-604F-9F99-1159907C34B6}" presName="sibTrans" presStyleCnt="0"/>
      <dgm:spPr/>
    </dgm:pt>
    <dgm:pt modelId="{AB72F7F2-7989-455E-A721-A3244D36D496}" type="pres">
      <dgm:prSet presAssocID="{66F01CD2-3250-4D6D-AFBC-5A991591EDF2}" presName="compNode" presStyleCnt="0"/>
      <dgm:spPr/>
    </dgm:pt>
    <dgm:pt modelId="{72B11CC4-2198-4B48-BB84-AAD2C7A0C745}" type="pres">
      <dgm:prSet presAssocID="{66F01CD2-3250-4D6D-AFBC-5A991591EDF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ockchain with solid fill"/>
        </a:ext>
      </dgm:extLst>
    </dgm:pt>
    <dgm:pt modelId="{85A2D853-5286-4BFC-AC02-D3B998B54A32}" type="pres">
      <dgm:prSet presAssocID="{66F01CD2-3250-4D6D-AFBC-5A991591EDF2}" presName="spaceRect" presStyleCnt="0"/>
      <dgm:spPr/>
    </dgm:pt>
    <dgm:pt modelId="{35DDEB99-BA2C-4DDE-8EDA-8BB0041525C4}" type="pres">
      <dgm:prSet presAssocID="{66F01CD2-3250-4D6D-AFBC-5A991591EDF2}" presName="textRect" presStyleLbl="revTx" presStyleIdx="2" presStyleCnt="5">
        <dgm:presLayoutVars>
          <dgm:chMax val="1"/>
          <dgm:chPref val="1"/>
        </dgm:presLayoutVars>
      </dgm:prSet>
      <dgm:spPr/>
    </dgm:pt>
    <dgm:pt modelId="{E2CCBE7C-42F6-46CD-838D-36ABFBBBB748}" type="pres">
      <dgm:prSet presAssocID="{E38D1ADC-0EFA-4FF8-955D-CAB2654BB5AB}" presName="sibTrans" presStyleCnt="0"/>
      <dgm:spPr/>
    </dgm:pt>
    <dgm:pt modelId="{0201159A-2FF3-4FAB-B8E9-C62DF900487A}" type="pres">
      <dgm:prSet presAssocID="{A337514E-F620-4D49-A4CF-A5A978494EF8}" presName="compNode" presStyleCnt="0"/>
      <dgm:spPr/>
    </dgm:pt>
    <dgm:pt modelId="{C7BA6CE6-7D9B-49E8-AA88-E86484281ECC}" type="pres">
      <dgm:prSet presAssocID="{A337514E-F620-4D49-A4CF-A5A978494EF8}" presName="iconRect" presStyleLbl="node1" presStyleIdx="3" presStyleCnt="5"/>
      <dgm:spPr>
        <a:blipFill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 with solid fill"/>
        </a:ext>
      </dgm:extLst>
    </dgm:pt>
    <dgm:pt modelId="{B3CE7715-DC51-4982-962C-78E35F478E54}" type="pres">
      <dgm:prSet presAssocID="{A337514E-F620-4D49-A4CF-A5A978494EF8}" presName="spaceRect" presStyleCnt="0"/>
      <dgm:spPr/>
    </dgm:pt>
    <dgm:pt modelId="{28E00F04-7A61-4AA0-BF00-5FF366D62681}" type="pres">
      <dgm:prSet presAssocID="{A337514E-F620-4D49-A4CF-A5A978494EF8}" presName="textRect" presStyleLbl="revTx" presStyleIdx="3" presStyleCnt="5">
        <dgm:presLayoutVars>
          <dgm:chMax val="1"/>
          <dgm:chPref val="1"/>
        </dgm:presLayoutVars>
      </dgm:prSet>
      <dgm:spPr/>
    </dgm:pt>
    <dgm:pt modelId="{EA36CAFA-21F2-4C11-BCE6-744D479900DF}" type="pres">
      <dgm:prSet presAssocID="{620392BF-02A8-43B1-9B83-E43B9EE33561}" presName="sibTrans" presStyleCnt="0"/>
      <dgm:spPr/>
    </dgm:pt>
    <dgm:pt modelId="{B0146CB0-CA14-43D6-8703-E6AEB9423FE3}" type="pres">
      <dgm:prSet presAssocID="{AC23B4C4-4ED5-4040-ACD6-5D057A5405E4}" presName="compNode" presStyleCnt="0"/>
      <dgm:spPr/>
    </dgm:pt>
    <dgm:pt modelId="{59814F26-C5C1-4EBA-B830-BBCE9247771F}" type="pres">
      <dgm:prSet presAssocID="{AC23B4C4-4ED5-4040-ACD6-5D057A5405E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21544E5F-C1C4-47D9-B32F-3A6F037F32FF}" type="pres">
      <dgm:prSet presAssocID="{AC23B4C4-4ED5-4040-ACD6-5D057A5405E4}" presName="spaceRect" presStyleCnt="0"/>
      <dgm:spPr/>
    </dgm:pt>
    <dgm:pt modelId="{8C494FE7-C194-4DBB-860C-A655DC7B3C92}" type="pres">
      <dgm:prSet presAssocID="{AC23B4C4-4ED5-4040-ACD6-5D057A5405E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DD24C866-22D9-0247-9558-B9CA3151F3F1}" type="presOf" srcId="{A337514E-F620-4D49-A4CF-A5A978494EF8}" destId="{28E00F04-7A61-4AA0-BF00-5FF366D62681}" srcOrd="0" destOrd="0" presId="urn:microsoft.com/office/officeart/2018/2/layout/IconLabelList"/>
    <dgm:cxn modelId="{C9D9216A-BA77-4334-AA97-BF989E2A58E1}" srcId="{67CD1924-80FA-4EB9-B7F9-9D1D400F336C}" destId="{A337514E-F620-4D49-A4CF-A5A978494EF8}" srcOrd="3" destOrd="0" parTransId="{FE82E917-033A-4F79-947B-B2F04A1921BB}" sibTransId="{620392BF-02A8-43B1-9B83-E43B9EE33561}"/>
    <dgm:cxn modelId="{5EB85A6C-99AF-DA42-A43E-C69FEFB3C787}" srcId="{67CD1924-80FA-4EB9-B7F9-9D1D400F336C}" destId="{D21DAD25-BE76-DB4F-802C-64AD8725D180}" srcOrd="1" destOrd="0" parTransId="{68EC1BE6-8BD1-584A-83AE-34D412205B2E}" sibTransId="{DFC4FB1E-DB48-604F-9F99-1159907C34B6}"/>
    <dgm:cxn modelId="{6706F278-5EB8-465C-8E04-6E285ABE7C39}" srcId="{67CD1924-80FA-4EB9-B7F9-9D1D400F336C}" destId="{66F01CD2-3250-4D6D-AFBC-5A991591EDF2}" srcOrd="2" destOrd="0" parTransId="{29FD73E3-90DF-46E7-BC5C-0EEA89BCE8F3}" sibTransId="{E38D1ADC-0EFA-4FF8-955D-CAB2654BB5AB}"/>
    <dgm:cxn modelId="{193CB083-0DCD-3D4D-9D67-1D8C3B593D3F}" type="presOf" srcId="{67CD1924-80FA-4EB9-B7F9-9D1D400F336C}" destId="{4C3098D2-B188-4FEB-BECA-90E2684955E0}" srcOrd="0" destOrd="0" presId="urn:microsoft.com/office/officeart/2018/2/layout/IconLabelList"/>
    <dgm:cxn modelId="{0D3AE188-385D-504A-88D1-0212E02C6218}" type="presOf" srcId="{D21DAD25-BE76-DB4F-802C-64AD8725D180}" destId="{CCF0D7B2-D44C-8345-AD01-EF767F3D7D04}" srcOrd="0" destOrd="0" presId="urn:microsoft.com/office/officeart/2018/2/layout/IconLabelList"/>
    <dgm:cxn modelId="{A31C0EA0-F9B5-494F-B958-D775DE1B817C}" srcId="{67CD1924-80FA-4EB9-B7F9-9D1D400F336C}" destId="{D28D67D4-24C2-4427-9DA9-A3AEEE40571A}" srcOrd="0" destOrd="0" parTransId="{18D0EF1E-6398-43D4-B746-EA8C3FA12B7F}" sibTransId="{51FE6038-5D2D-48A2-9EC9-9BC309AECDA4}"/>
    <dgm:cxn modelId="{0BA34AA3-C49E-4678-AEFC-2EA6020C0CA8}" srcId="{67CD1924-80FA-4EB9-B7F9-9D1D400F336C}" destId="{AC23B4C4-4ED5-4040-ACD6-5D057A5405E4}" srcOrd="4" destOrd="0" parTransId="{72695828-79A3-43B3-94B3-B3A0E78FA660}" sibTransId="{346F102E-ACF6-4E3D-BC4B-4821253022C9}"/>
    <dgm:cxn modelId="{BB3C5EBD-D745-7E40-BC44-B3C6EC4D2BF6}" type="presOf" srcId="{66F01CD2-3250-4D6D-AFBC-5A991591EDF2}" destId="{35DDEB99-BA2C-4DDE-8EDA-8BB0041525C4}" srcOrd="0" destOrd="0" presId="urn:microsoft.com/office/officeart/2018/2/layout/IconLabelList"/>
    <dgm:cxn modelId="{2B1BF5D3-6694-124D-BB90-25780F4D8479}" type="presOf" srcId="{AC23B4C4-4ED5-4040-ACD6-5D057A5405E4}" destId="{8C494FE7-C194-4DBB-860C-A655DC7B3C92}" srcOrd="0" destOrd="0" presId="urn:microsoft.com/office/officeart/2018/2/layout/IconLabelList"/>
    <dgm:cxn modelId="{834D79F8-1DFF-AF43-A140-753E3DA3180F}" type="presOf" srcId="{D28D67D4-24C2-4427-9DA9-A3AEEE40571A}" destId="{90826A96-594A-4B3D-84B4-787A2253C7B3}" srcOrd="0" destOrd="0" presId="urn:microsoft.com/office/officeart/2018/2/layout/IconLabelList"/>
    <dgm:cxn modelId="{DE590927-106E-FF4B-947C-E6EE4F25637D}" type="presParOf" srcId="{4C3098D2-B188-4FEB-BECA-90E2684955E0}" destId="{A6B4B1B2-E4B7-426A-8B3F-D0114BF53E2C}" srcOrd="0" destOrd="0" presId="urn:microsoft.com/office/officeart/2018/2/layout/IconLabelList"/>
    <dgm:cxn modelId="{BB5227F6-9DC4-8540-B748-3284B56EF743}" type="presParOf" srcId="{A6B4B1B2-E4B7-426A-8B3F-D0114BF53E2C}" destId="{4D7C9F47-2F00-4DF6-8CDC-D87C668C2124}" srcOrd="0" destOrd="0" presId="urn:microsoft.com/office/officeart/2018/2/layout/IconLabelList"/>
    <dgm:cxn modelId="{5D942894-9FDB-F344-89B9-EE8B4C21C66A}" type="presParOf" srcId="{A6B4B1B2-E4B7-426A-8B3F-D0114BF53E2C}" destId="{692C0742-BE9E-47CF-ABFF-BE18CA9A6EEA}" srcOrd="1" destOrd="0" presId="urn:microsoft.com/office/officeart/2018/2/layout/IconLabelList"/>
    <dgm:cxn modelId="{38456C40-577E-6347-8832-6CF8D43EAFF7}" type="presParOf" srcId="{A6B4B1B2-E4B7-426A-8B3F-D0114BF53E2C}" destId="{90826A96-594A-4B3D-84B4-787A2253C7B3}" srcOrd="2" destOrd="0" presId="urn:microsoft.com/office/officeart/2018/2/layout/IconLabelList"/>
    <dgm:cxn modelId="{C95DB35B-6324-B740-B69A-3DC00DBC6592}" type="presParOf" srcId="{4C3098D2-B188-4FEB-BECA-90E2684955E0}" destId="{B67ADE9E-2486-4DE9-952B-36B4D4D5A80D}" srcOrd="1" destOrd="0" presId="urn:microsoft.com/office/officeart/2018/2/layout/IconLabelList"/>
    <dgm:cxn modelId="{AD5317C9-CEE3-4541-B6FE-54D397E26FB7}" type="presParOf" srcId="{4C3098D2-B188-4FEB-BECA-90E2684955E0}" destId="{EB097A9F-4C19-6D44-9416-3984DEFA8B2D}" srcOrd="2" destOrd="0" presId="urn:microsoft.com/office/officeart/2018/2/layout/IconLabelList"/>
    <dgm:cxn modelId="{AFC42FCB-B6A7-C646-B361-94935D4D26AD}" type="presParOf" srcId="{EB097A9F-4C19-6D44-9416-3984DEFA8B2D}" destId="{25407064-695E-B547-9AFE-2B69747C1900}" srcOrd="0" destOrd="0" presId="urn:microsoft.com/office/officeart/2018/2/layout/IconLabelList"/>
    <dgm:cxn modelId="{B37E7E9C-F128-C648-94AB-B255DE2876C5}" type="presParOf" srcId="{EB097A9F-4C19-6D44-9416-3984DEFA8B2D}" destId="{62FF8697-080B-7E42-AC53-539CAFAE5824}" srcOrd="1" destOrd="0" presId="urn:microsoft.com/office/officeart/2018/2/layout/IconLabelList"/>
    <dgm:cxn modelId="{E0673C53-36DC-2846-A1E8-1B808804BEE4}" type="presParOf" srcId="{EB097A9F-4C19-6D44-9416-3984DEFA8B2D}" destId="{CCF0D7B2-D44C-8345-AD01-EF767F3D7D04}" srcOrd="2" destOrd="0" presId="urn:microsoft.com/office/officeart/2018/2/layout/IconLabelList"/>
    <dgm:cxn modelId="{C1F1EDA3-6FEB-4D40-AD1B-273D7D4681DC}" type="presParOf" srcId="{4C3098D2-B188-4FEB-BECA-90E2684955E0}" destId="{C1A393B4-AD57-7B41-8B5A-8B296553E0F1}" srcOrd="3" destOrd="0" presId="urn:microsoft.com/office/officeart/2018/2/layout/IconLabelList"/>
    <dgm:cxn modelId="{F1805EEC-3C5F-EB4C-B23B-76FF315BFF40}" type="presParOf" srcId="{4C3098D2-B188-4FEB-BECA-90E2684955E0}" destId="{AB72F7F2-7989-455E-A721-A3244D36D496}" srcOrd="4" destOrd="0" presId="urn:microsoft.com/office/officeart/2018/2/layout/IconLabelList"/>
    <dgm:cxn modelId="{2924D45A-0020-7B42-91F1-169BD9B46701}" type="presParOf" srcId="{AB72F7F2-7989-455E-A721-A3244D36D496}" destId="{72B11CC4-2198-4B48-BB84-AAD2C7A0C745}" srcOrd="0" destOrd="0" presId="urn:microsoft.com/office/officeart/2018/2/layout/IconLabelList"/>
    <dgm:cxn modelId="{9B11C218-6BAA-224B-8406-8B9B4879751C}" type="presParOf" srcId="{AB72F7F2-7989-455E-A721-A3244D36D496}" destId="{85A2D853-5286-4BFC-AC02-D3B998B54A32}" srcOrd="1" destOrd="0" presId="urn:microsoft.com/office/officeart/2018/2/layout/IconLabelList"/>
    <dgm:cxn modelId="{7526EB23-B4B8-324B-A661-BED0BB6DE066}" type="presParOf" srcId="{AB72F7F2-7989-455E-A721-A3244D36D496}" destId="{35DDEB99-BA2C-4DDE-8EDA-8BB0041525C4}" srcOrd="2" destOrd="0" presId="urn:microsoft.com/office/officeart/2018/2/layout/IconLabelList"/>
    <dgm:cxn modelId="{8296BF5D-662C-D64A-B249-35CF93A811DE}" type="presParOf" srcId="{4C3098D2-B188-4FEB-BECA-90E2684955E0}" destId="{E2CCBE7C-42F6-46CD-838D-36ABFBBBB748}" srcOrd="5" destOrd="0" presId="urn:microsoft.com/office/officeart/2018/2/layout/IconLabelList"/>
    <dgm:cxn modelId="{7EC13EEF-E53D-E445-BCCC-ECF89F99A0AC}" type="presParOf" srcId="{4C3098D2-B188-4FEB-BECA-90E2684955E0}" destId="{0201159A-2FF3-4FAB-B8E9-C62DF900487A}" srcOrd="6" destOrd="0" presId="urn:microsoft.com/office/officeart/2018/2/layout/IconLabelList"/>
    <dgm:cxn modelId="{663CF700-CAD6-434F-83A1-07BA69494753}" type="presParOf" srcId="{0201159A-2FF3-4FAB-B8E9-C62DF900487A}" destId="{C7BA6CE6-7D9B-49E8-AA88-E86484281ECC}" srcOrd="0" destOrd="0" presId="urn:microsoft.com/office/officeart/2018/2/layout/IconLabelList"/>
    <dgm:cxn modelId="{F068343E-EEED-D444-B989-40DD994A2F04}" type="presParOf" srcId="{0201159A-2FF3-4FAB-B8E9-C62DF900487A}" destId="{B3CE7715-DC51-4982-962C-78E35F478E54}" srcOrd="1" destOrd="0" presId="urn:microsoft.com/office/officeart/2018/2/layout/IconLabelList"/>
    <dgm:cxn modelId="{674BDC14-5702-7D44-8701-C84A8630B960}" type="presParOf" srcId="{0201159A-2FF3-4FAB-B8E9-C62DF900487A}" destId="{28E00F04-7A61-4AA0-BF00-5FF366D62681}" srcOrd="2" destOrd="0" presId="urn:microsoft.com/office/officeart/2018/2/layout/IconLabelList"/>
    <dgm:cxn modelId="{1D00A279-0BE3-F743-9C83-C62692C9C148}" type="presParOf" srcId="{4C3098D2-B188-4FEB-BECA-90E2684955E0}" destId="{EA36CAFA-21F2-4C11-BCE6-744D479900DF}" srcOrd="7" destOrd="0" presId="urn:microsoft.com/office/officeart/2018/2/layout/IconLabelList"/>
    <dgm:cxn modelId="{488516BA-8FFD-0141-B548-40AAE8BF1B9F}" type="presParOf" srcId="{4C3098D2-B188-4FEB-BECA-90E2684955E0}" destId="{B0146CB0-CA14-43D6-8703-E6AEB9423FE3}" srcOrd="8" destOrd="0" presId="urn:microsoft.com/office/officeart/2018/2/layout/IconLabelList"/>
    <dgm:cxn modelId="{6F43EC83-F9E7-EC4D-B7A1-9B2721A26137}" type="presParOf" srcId="{B0146CB0-CA14-43D6-8703-E6AEB9423FE3}" destId="{59814F26-C5C1-4EBA-B830-BBCE9247771F}" srcOrd="0" destOrd="0" presId="urn:microsoft.com/office/officeart/2018/2/layout/IconLabelList"/>
    <dgm:cxn modelId="{E08DE86A-FBCE-AC43-846F-04821CCA867A}" type="presParOf" srcId="{B0146CB0-CA14-43D6-8703-E6AEB9423FE3}" destId="{21544E5F-C1C4-47D9-B32F-3A6F037F32FF}" srcOrd="1" destOrd="0" presId="urn:microsoft.com/office/officeart/2018/2/layout/IconLabelList"/>
    <dgm:cxn modelId="{2A38E750-018B-C945-878A-927905CE6923}" type="presParOf" srcId="{B0146CB0-CA14-43D6-8703-E6AEB9423FE3}" destId="{8C494FE7-C194-4DBB-860C-A655DC7B3C9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C9F47-2F00-4DF6-8CDC-D87C668C2124}">
      <dsp:nvSpPr>
        <dsp:cNvPr id="0" name=""/>
        <dsp:cNvSpPr/>
      </dsp:nvSpPr>
      <dsp:spPr>
        <a:xfrm>
          <a:off x="489555" y="803735"/>
          <a:ext cx="799716" cy="7997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826A96-594A-4B3D-84B4-787A2253C7B3}">
      <dsp:nvSpPr>
        <dsp:cNvPr id="0" name=""/>
        <dsp:cNvSpPr/>
      </dsp:nvSpPr>
      <dsp:spPr>
        <a:xfrm>
          <a:off x="839" y="1870203"/>
          <a:ext cx="1777148" cy="71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Cadre</a:t>
          </a:r>
          <a:endParaRPr lang="en-US" sz="2200" kern="1200"/>
        </a:p>
      </dsp:txBody>
      <dsp:txXfrm>
        <a:off x="839" y="1870203"/>
        <a:ext cx="1777148" cy="710859"/>
      </dsp:txXfrm>
    </dsp:sp>
    <dsp:sp modelId="{25407064-695E-B547-9AFE-2B69747C1900}">
      <dsp:nvSpPr>
        <dsp:cNvPr id="0" name=""/>
        <dsp:cNvSpPr/>
      </dsp:nvSpPr>
      <dsp:spPr>
        <a:xfrm>
          <a:off x="2577704" y="803735"/>
          <a:ext cx="799716" cy="7997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F0D7B2-D44C-8345-AD01-EF767F3D7D04}">
      <dsp:nvSpPr>
        <dsp:cNvPr id="0" name=""/>
        <dsp:cNvSpPr/>
      </dsp:nvSpPr>
      <dsp:spPr>
        <a:xfrm>
          <a:off x="2088988" y="1870203"/>
          <a:ext cx="1777148" cy="71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noProof="0" dirty="0"/>
            <a:t>Le </a:t>
          </a:r>
          <a:r>
            <a:rPr lang="fr-FR" sz="2200" kern="1200" noProof="0" dirty="0" err="1"/>
            <a:t>Big</a:t>
          </a:r>
          <a:r>
            <a:rPr lang="fr-FR" sz="2200" kern="1200" noProof="0" dirty="0"/>
            <a:t> Data</a:t>
          </a:r>
        </a:p>
      </dsp:txBody>
      <dsp:txXfrm>
        <a:off x="2088988" y="1870203"/>
        <a:ext cx="1777148" cy="710859"/>
      </dsp:txXfrm>
    </dsp:sp>
    <dsp:sp modelId="{72B11CC4-2198-4B48-BB84-AAD2C7A0C745}">
      <dsp:nvSpPr>
        <dsp:cNvPr id="0" name=""/>
        <dsp:cNvSpPr/>
      </dsp:nvSpPr>
      <dsp:spPr>
        <a:xfrm>
          <a:off x="4665854" y="803735"/>
          <a:ext cx="799716" cy="7997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DDEB99-BA2C-4DDE-8EDA-8BB0041525C4}">
      <dsp:nvSpPr>
        <dsp:cNvPr id="0" name=""/>
        <dsp:cNvSpPr/>
      </dsp:nvSpPr>
      <dsp:spPr>
        <a:xfrm>
          <a:off x="4177138" y="1870203"/>
          <a:ext cx="1777148" cy="71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Architecture sélectionnée</a:t>
          </a:r>
          <a:endParaRPr lang="en-US" sz="2200" kern="1200" dirty="0"/>
        </a:p>
      </dsp:txBody>
      <dsp:txXfrm>
        <a:off x="4177138" y="1870203"/>
        <a:ext cx="1777148" cy="710859"/>
      </dsp:txXfrm>
    </dsp:sp>
    <dsp:sp modelId="{C7BA6CE6-7D9B-49E8-AA88-E86484281ECC}">
      <dsp:nvSpPr>
        <dsp:cNvPr id="0" name=""/>
        <dsp:cNvSpPr/>
      </dsp:nvSpPr>
      <dsp:spPr>
        <a:xfrm>
          <a:off x="6754003" y="803735"/>
          <a:ext cx="799716" cy="799716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E00F04-7A61-4AA0-BF00-5FF366D62681}">
      <dsp:nvSpPr>
        <dsp:cNvPr id="0" name=""/>
        <dsp:cNvSpPr/>
      </dsp:nvSpPr>
      <dsp:spPr>
        <a:xfrm>
          <a:off x="6265287" y="1870203"/>
          <a:ext cx="1777148" cy="71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noProof="0" dirty="0"/>
            <a:t>Chaîne de traitement</a:t>
          </a:r>
        </a:p>
      </dsp:txBody>
      <dsp:txXfrm>
        <a:off x="6265287" y="1870203"/>
        <a:ext cx="1777148" cy="710859"/>
      </dsp:txXfrm>
    </dsp:sp>
    <dsp:sp modelId="{59814F26-C5C1-4EBA-B830-BBCE9247771F}">
      <dsp:nvSpPr>
        <dsp:cNvPr id="0" name=""/>
        <dsp:cNvSpPr/>
      </dsp:nvSpPr>
      <dsp:spPr>
        <a:xfrm>
          <a:off x="8842152" y="803735"/>
          <a:ext cx="799716" cy="79971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494FE7-C194-4DBB-860C-A655DC7B3C92}">
      <dsp:nvSpPr>
        <dsp:cNvPr id="0" name=""/>
        <dsp:cNvSpPr/>
      </dsp:nvSpPr>
      <dsp:spPr>
        <a:xfrm>
          <a:off x="8353437" y="1870203"/>
          <a:ext cx="1777148" cy="71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Questions - Réponses</a:t>
          </a:r>
          <a:endParaRPr lang="en-US" sz="2200" kern="1200"/>
        </a:p>
      </dsp:txBody>
      <dsp:txXfrm>
        <a:off x="8353437" y="1870203"/>
        <a:ext cx="1777148" cy="7108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1AEBDD-2238-3E4D-ABF0-4C3A3BBD2213}" type="datetimeFigureOut">
              <a:rPr lang="fr-FR" smtClean="0"/>
              <a:t>12/02/2021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AE3194-6DF9-214A-996E-B43081A93D5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493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2308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96830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08659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60191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91106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29742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04512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83550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99127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49145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5224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91280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95672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24052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9897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6112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9565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2817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7596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3947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6056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4493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11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svg"/><Relationship Id="rId4" Type="http://schemas.openxmlformats.org/officeDocument/2006/relationships/image" Target="../media/image47.png"/><Relationship Id="rId9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13" Type="http://schemas.openxmlformats.org/officeDocument/2006/relationships/image" Target="../media/image61.png"/><Relationship Id="rId18" Type="http://schemas.openxmlformats.org/officeDocument/2006/relationships/image" Target="../media/image6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sv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64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sv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svg"/><Relationship Id="rId4" Type="http://schemas.openxmlformats.org/officeDocument/2006/relationships/image" Target="../media/image52.svg"/><Relationship Id="rId9" Type="http://schemas.openxmlformats.org/officeDocument/2006/relationships/image" Target="../media/image57.png"/><Relationship Id="rId14" Type="http://schemas.openxmlformats.org/officeDocument/2006/relationships/image" Target="../media/image6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eu-west-3.console.aws.amazon.com/ec2/v2/home?region=eu-west-3#Instances:instanceState=running" TargetMode="External"/><Relationship Id="rId4" Type="http://schemas.openxmlformats.org/officeDocument/2006/relationships/hyperlink" Target="https://s3.console.aws.amazon.com/s3/home?region=eu-west-3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7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7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F43132E-D4DF-4A83-9344-A782D0F5D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5F54F-476C-DD44-9CDC-78601520B7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1875" y="1212935"/>
            <a:ext cx="6020177" cy="4432130"/>
          </a:xfrm>
        </p:spPr>
        <p:txBody>
          <a:bodyPr anchor="ctr">
            <a:normAutofit/>
          </a:bodyPr>
          <a:lstStyle/>
          <a:p>
            <a:r>
              <a:rPr lang="fr-FR" sz="6600" dirty="0"/>
              <a:t>FRUITS 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4330E3-66E1-884F-94A7-1B9D465A12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7261" y="2087881"/>
            <a:ext cx="3260340" cy="2682239"/>
          </a:xfrm>
        </p:spPr>
        <p:txBody>
          <a:bodyPr anchor="ctr">
            <a:normAutofit/>
          </a:bodyPr>
          <a:lstStyle/>
          <a:p>
            <a:pPr algn="l"/>
            <a:r>
              <a:rPr lang="fr-FR" sz="3200" dirty="0"/>
              <a:t>DÉPLOYER UNE CHAÎNE DE TRAITEMENT DANS LE CLOUD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AA24BC1-1577-4586-AD7A-417660E37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668B174-4669-B64A-9D05-10F55169517F}"/>
              </a:ext>
            </a:extLst>
          </p:cNvPr>
          <p:cNvSpPr txBox="1"/>
          <p:nvPr/>
        </p:nvSpPr>
        <p:spPr>
          <a:xfrm>
            <a:off x="8778240" y="69291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9316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LE BIG DATA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9E2D26-506F-B449-9F38-4ED733098BE5}"/>
              </a:ext>
            </a:extLst>
          </p:cNvPr>
          <p:cNvSpPr txBox="1">
            <a:spLocks/>
          </p:cNvSpPr>
          <p:nvPr/>
        </p:nvSpPr>
        <p:spPr>
          <a:xfrm>
            <a:off x="7161864" y="671989"/>
            <a:ext cx="4851065" cy="189379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SOLUTION : une infrastructure distribuée</a:t>
            </a:r>
          </a:p>
          <a:p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3100" dirty="0">
                <a:solidFill>
                  <a:schemeClr val="accent1"/>
                </a:solidFill>
              </a:rPr>
              <a:t>RÉCAPITULATIF</a:t>
            </a:r>
            <a:endParaRPr lang="fr-FR" sz="3100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C33657-7795-FD4A-B238-BD2989145DDD}"/>
              </a:ext>
            </a:extLst>
          </p:cNvPr>
          <p:cNvSpPr txBox="1"/>
          <p:nvPr/>
        </p:nvSpPr>
        <p:spPr>
          <a:xfrm>
            <a:off x="7339272" y="2631390"/>
            <a:ext cx="4352405" cy="3620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Stockage distribué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Calculs distribués et optimisés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Infrastructure dédiée : 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ü"/>
            </a:pPr>
            <a:r>
              <a:rPr lang="fr-FR" dirty="0"/>
              <a:t>niveau logiciel : systèmes de fichiers et </a:t>
            </a:r>
            <a:r>
              <a:rPr lang="fr-FR" dirty="0" err="1"/>
              <a:t>frameworks</a:t>
            </a:r>
            <a:r>
              <a:rPr lang="fr-FR" dirty="0"/>
              <a:t> spécifiques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ü"/>
            </a:pPr>
            <a:r>
              <a:rPr lang="fr-FR" dirty="0"/>
              <a:t>niveau matériel : agilité des serveurs</a:t>
            </a:r>
          </a:p>
        </p:txBody>
      </p:sp>
      <p:pic>
        <p:nvPicPr>
          <p:cNvPr id="11" name="Picture 10" descr="A picture containing outdoor, dark, light, night&#10;&#10;Description automatically generated">
            <a:extLst>
              <a:ext uri="{FF2B5EF4-FFF2-40B4-BE49-F238E27FC236}">
                <a16:creationId xmlns:a16="http://schemas.microsoft.com/office/drawing/2014/main" id="{D0DB0497-76DB-9449-AA9C-8D35E8D6BE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77" t="208" r="4862" b="-208"/>
          <a:stretch/>
        </p:blipFill>
        <p:spPr>
          <a:xfrm>
            <a:off x="0" y="0"/>
            <a:ext cx="6717278" cy="6858000"/>
          </a:xfrm>
          <a:prstGeom prst="rect">
            <a:avLst/>
          </a:prstGeom>
          <a:ln>
            <a:noFill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1EE832C-12DF-2742-97AD-C27253F2B1C0}"/>
              </a:ext>
            </a:extLst>
          </p:cNvPr>
          <p:cNvSpPr/>
          <p:nvPr/>
        </p:nvSpPr>
        <p:spPr>
          <a:xfrm>
            <a:off x="5591" y="0"/>
            <a:ext cx="6717278" cy="6841712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4505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EF815-D39D-E445-B919-A19D1E685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SÉLECTIONNÉE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3D5950-2000-4149-B04C-4B9B948F1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9B832C18-F51F-6E48-A1F9-4EE4E8967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6800" y="6328800"/>
            <a:ext cx="2274030" cy="377825"/>
          </a:xfrm>
        </p:spPr>
        <p:txBody>
          <a:bodyPr/>
          <a:lstStyle/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EB7B65D-440D-2444-ADD8-A69EF9425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/>
          <a:lstStyle/>
          <a:p>
            <a:r>
              <a:rPr lang="fr-FR" dirty="0"/>
              <a:t>STOCKAGE – Sécurisation – TRAITEMENTS – TECHNOLOGIES</a:t>
            </a:r>
          </a:p>
        </p:txBody>
      </p:sp>
    </p:spTree>
    <p:extLst>
      <p:ext uri="{BB962C8B-B14F-4D97-AF65-F5344CB8AC3E}">
        <p14:creationId xmlns:p14="http://schemas.microsoft.com/office/powerpoint/2010/main" val="3860212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5C833D35-D91C-6547-8CDB-985E4C47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2" name="Footer Placeholder 18">
            <a:extLst>
              <a:ext uri="{FF2B5EF4-FFF2-40B4-BE49-F238E27FC236}">
                <a16:creationId xmlns:a16="http://schemas.microsoft.com/office/drawing/2014/main" id="{6D5EE17F-7341-FB41-9B1C-6876814FA046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6E9A764-D9AA-A942-B91F-C6D8BC31B4BA}"/>
              </a:ext>
            </a:extLst>
          </p:cNvPr>
          <p:cNvSpPr txBox="1">
            <a:spLocks/>
          </p:cNvSpPr>
          <p:nvPr/>
        </p:nvSpPr>
        <p:spPr>
          <a:xfrm>
            <a:off x="7239600" y="1029600"/>
            <a:ext cx="4851065" cy="189379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STOCKAGE</a:t>
            </a:r>
          </a:p>
          <a:p>
            <a:r>
              <a:rPr lang="fr-FR" sz="33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3100" dirty="0">
                <a:solidFill>
                  <a:schemeClr val="accent1"/>
                </a:solidFill>
              </a:rPr>
              <a:t>S3 par AWS</a:t>
            </a:r>
            <a:endParaRPr lang="fr-FR" sz="3300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CD6AAA-0087-264F-8C7A-B4A426A0CC2A}"/>
              </a:ext>
            </a:extLst>
          </p:cNvPr>
          <p:cNvSpPr txBox="1"/>
          <p:nvPr/>
        </p:nvSpPr>
        <p:spPr>
          <a:xfrm>
            <a:off x="7364978" y="3002972"/>
            <a:ext cx="4099947" cy="3063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sz="2400" dirty="0"/>
              <a:t>Pas de limite de place </a:t>
            </a:r>
          </a:p>
          <a:p>
            <a:pPr marL="800100" lvl="1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ü"/>
            </a:pPr>
            <a:r>
              <a:rPr lang="fr-FR" sz="2400" dirty="0" err="1"/>
              <a:t>Scalabilité</a:t>
            </a:r>
            <a:endParaRPr lang="fr-FR" sz="2400" dirty="0"/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sz="2400" dirty="0"/>
              <a:t>Réplication possible sur plusieurs </a:t>
            </a:r>
            <a:r>
              <a:rPr lang="fr-FR" sz="2400" dirty="0" err="1"/>
              <a:t>datacenters</a:t>
            </a:r>
            <a:endParaRPr lang="fr-FR" sz="2400" dirty="0"/>
          </a:p>
          <a:p>
            <a:pPr marL="800100" lvl="1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ü"/>
            </a:pPr>
            <a:r>
              <a:rPr lang="fr-FR" sz="2400" dirty="0"/>
              <a:t>Fiabilité</a:t>
            </a:r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sz="2400" dirty="0"/>
              <a:t>Droits d’accès</a:t>
            </a:r>
          </a:p>
          <a:p>
            <a:pPr marL="800100" lvl="1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ü"/>
            </a:pPr>
            <a:r>
              <a:rPr lang="fr-FR" sz="2400" dirty="0"/>
              <a:t>Sécurité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52EA63-C957-9642-8BDD-6697C4B1069D}"/>
              </a:ext>
            </a:extLst>
          </p:cNvPr>
          <p:cNvSpPr txBox="1"/>
          <p:nvPr/>
        </p:nvSpPr>
        <p:spPr>
          <a:xfrm>
            <a:off x="6955596" y="99646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ARCHITECTURE SÉLECTIONNÉE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B27E84B-4E43-B64B-8F30-29BE44223EC5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78E0C7F5-978F-914C-A2C5-50B8B1E767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75" t="25302" r="42969" b="13308"/>
          <a:stretch/>
        </p:blipFill>
        <p:spPr>
          <a:xfrm>
            <a:off x="351385" y="3946179"/>
            <a:ext cx="6014507" cy="2750730"/>
          </a:xfrm>
          <a:prstGeom prst="rect">
            <a:avLst/>
          </a:prstGeom>
        </p:spPr>
      </p:pic>
      <p:pic>
        <p:nvPicPr>
          <p:cNvPr id="30" name="Picture 29" descr="A picture containing logo&#10;&#10;Description automatically generated">
            <a:extLst>
              <a:ext uri="{FF2B5EF4-FFF2-40B4-BE49-F238E27FC236}">
                <a16:creationId xmlns:a16="http://schemas.microsoft.com/office/drawing/2014/main" id="{526DD4B3-3265-6B46-888B-F692777125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813" t="25302" r="10313" b="13308"/>
          <a:stretch/>
        </p:blipFill>
        <p:spPr>
          <a:xfrm>
            <a:off x="745762" y="320395"/>
            <a:ext cx="5350238" cy="346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43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5C833D35-D91C-6547-8CDB-985E4C47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2" name="Footer Placeholder 18">
            <a:extLst>
              <a:ext uri="{FF2B5EF4-FFF2-40B4-BE49-F238E27FC236}">
                <a16:creationId xmlns:a16="http://schemas.microsoft.com/office/drawing/2014/main" id="{6D5EE17F-7341-FB41-9B1C-6876814FA046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6E9A764-D9AA-A942-B91F-C6D8BC31B4BA}"/>
              </a:ext>
            </a:extLst>
          </p:cNvPr>
          <p:cNvSpPr txBox="1">
            <a:spLocks/>
          </p:cNvSpPr>
          <p:nvPr/>
        </p:nvSpPr>
        <p:spPr>
          <a:xfrm>
            <a:off x="7239600" y="1029600"/>
            <a:ext cx="4851065" cy="189379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SÉCURISATION</a:t>
            </a:r>
            <a:br>
              <a:rPr lang="fr-FR" sz="3300" dirty="0"/>
            </a:br>
            <a:r>
              <a:rPr lang="fr-FR" sz="33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3100" dirty="0">
                <a:solidFill>
                  <a:schemeClr val="accent1"/>
                </a:solidFill>
              </a:rPr>
              <a:t>Clés d’accès + rôle IAM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CD6AAA-0087-264F-8C7A-B4A426A0CC2A}"/>
              </a:ext>
            </a:extLst>
          </p:cNvPr>
          <p:cNvSpPr txBox="1"/>
          <p:nvPr/>
        </p:nvSpPr>
        <p:spPr>
          <a:xfrm>
            <a:off x="7239600" y="2923390"/>
            <a:ext cx="4454169" cy="35283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sz="2400" dirty="0"/>
              <a:t>Combinaison clé + utilisateur :</a:t>
            </a:r>
          </a:p>
          <a:p>
            <a:pPr marL="800100" lvl="1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sz="2400" dirty="0"/>
              <a:t>Création de clés d’accès à S3</a:t>
            </a:r>
          </a:p>
          <a:p>
            <a:pPr marL="800100" lvl="1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sz="2400" dirty="0"/>
              <a:t>Création d’un utilisateur ayant des permissions spécifiques sur S3 après utilisation des clés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2C4C67-4C7D-C043-BE33-8565528518C9}"/>
              </a:ext>
            </a:extLst>
          </p:cNvPr>
          <p:cNvSpPr/>
          <p:nvPr/>
        </p:nvSpPr>
        <p:spPr>
          <a:xfrm>
            <a:off x="10190" y="0"/>
            <a:ext cx="6717277" cy="6871934"/>
          </a:xfrm>
          <a:prstGeom prst="rect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3B2031-27B2-2442-B2FA-461D4594E707}"/>
              </a:ext>
            </a:extLst>
          </p:cNvPr>
          <p:cNvSpPr txBox="1"/>
          <p:nvPr/>
        </p:nvSpPr>
        <p:spPr>
          <a:xfrm>
            <a:off x="6955596" y="99646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ARCHITECTURE SÉLECTIONNÉE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BD9B17-48A5-F74E-A0C3-AE50E8CB88BB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8" name="Picture 17" descr="A picture containing logo&#10;&#10;Description automatically generated">
            <a:extLst>
              <a:ext uri="{FF2B5EF4-FFF2-40B4-BE49-F238E27FC236}">
                <a16:creationId xmlns:a16="http://schemas.microsoft.com/office/drawing/2014/main" id="{E370E974-4813-7446-9233-5EFF5E605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75" t="25302" r="42969" b="13308"/>
          <a:stretch/>
        </p:blipFill>
        <p:spPr>
          <a:xfrm>
            <a:off x="351385" y="3946179"/>
            <a:ext cx="6014507" cy="27507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B26831-ACA8-7E4A-80E5-54507B5CEF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81" t="6684" r="24650" b="13641"/>
          <a:stretch/>
        </p:blipFill>
        <p:spPr>
          <a:xfrm>
            <a:off x="471113" y="406746"/>
            <a:ext cx="2332750" cy="34489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1BBD03-5308-FB43-8DBC-018621AB30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208" t="17502" r="45858" b="42415"/>
          <a:stretch/>
        </p:blipFill>
        <p:spPr>
          <a:xfrm>
            <a:off x="3166861" y="886800"/>
            <a:ext cx="2908624" cy="254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32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5C833D35-D91C-6547-8CDB-985E4C47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2" name="Footer Placeholder 18">
            <a:extLst>
              <a:ext uri="{FF2B5EF4-FFF2-40B4-BE49-F238E27FC236}">
                <a16:creationId xmlns:a16="http://schemas.microsoft.com/office/drawing/2014/main" id="{6D5EE17F-7341-FB41-9B1C-6876814FA046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6E9A764-D9AA-A942-B91F-C6D8BC31B4BA}"/>
              </a:ext>
            </a:extLst>
          </p:cNvPr>
          <p:cNvSpPr txBox="1">
            <a:spLocks/>
          </p:cNvSpPr>
          <p:nvPr/>
        </p:nvSpPr>
        <p:spPr>
          <a:xfrm>
            <a:off x="7239600" y="1029600"/>
            <a:ext cx="4851065" cy="189379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TRAITEMENTS</a:t>
            </a:r>
          </a:p>
          <a:p>
            <a:r>
              <a:rPr lang="fr-FR" sz="33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3100" dirty="0">
                <a:solidFill>
                  <a:schemeClr val="accent1"/>
                </a:solidFill>
              </a:rPr>
              <a:t>EC2 par AWS</a:t>
            </a:r>
            <a:endParaRPr lang="fr-FR" sz="3300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CD6AAA-0087-264F-8C7A-B4A426A0CC2A}"/>
              </a:ext>
            </a:extLst>
          </p:cNvPr>
          <p:cNvSpPr txBox="1"/>
          <p:nvPr/>
        </p:nvSpPr>
        <p:spPr>
          <a:xfrm>
            <a:off x="7364978" y="3002972"/>
            <a:ext cx="4099947" cy="3063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sz="2400" dirty="0"/>
              <a:t>Facile d’ajouter des instances au besoin</a:t>
            </a:r>
          </a:p>
          <a:p>
            <a:pPr marL="800100" lvl="1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ü"/>
            </a:pPr>
            <a:r>
              <a:rPr lang="fr-FR" sz="2400" dirty="0" err="1"/>
              <a:t>Scalabilité</a:t>
            </a:r>
            <a:endParaRPr lang="fr-FR" sz="2400" dirty="0"/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sz="2400" dirty="0"/>
              <a:t>Accès sécurisé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52EA63-C957-9642-8BDD-6697C4B1069D}"/>
              </a:ext>
            </a:extLst>
          </p:cNvPr>
          <p:cNvSpPr txBox="1"/>
          <p:nvPr/>
        </p:nvSpPr>
        <p:spPr>
          <a:xfrm>
            <a:off x="6955596" y="99646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ARCHITECTURE SÉLECTIONNÉE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B27E84B-4E43-B64B-8F30-29BE44223EC5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78E0C7F5-978F-914C-A2C5-50B8B1E767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75" t="25302" r="42969" b="13308"/>
          <a:stretch/>
        </p:blipFill>
        <p:spPr>
          <a:xfrm>
            <a:off x="351385" y="3946179"/>
            <a:ext cx="6014507" cy="2750730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00AC96D9-1985-BE40-BB2A-9B77A6F572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70" r="48975"/>
          <a:stretch/>
        </p:blipFill>
        <p:spPr>
          <a:xfrm>
            <a:off x="895350" y="520189"/>
            <a:ext cx="3067050" cy="31374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C91444-5DA0-3248-B2B7-3A25DC559083}"/>
              </a:ext>
            </a:extLst>
          </p:cNvPr>
          <p:cNvSpPr txBox="1"/>
          <p:nvPr/>
        </p:nvSpPr>
        <p:spPr>
          <a:xfrm>
            <a:off x="3604922" y="1029600"/>
            <a:ext cx="31123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0" dirty="0">
                <a:solidFill>
                  <a:schemeClr val="bg1"/>
                </a:solidFill>
              </a:rPr>
              <a:t>EC2</a:t>
            </a:r>
          </a:p>
        </p:txBody>
      </p:sp>
    </p:spTree>
    <p:extLst>
      <p:ext uri="{BB962C8B-B14F-4D97-AF65-F5344CB8AC3E}">
        <p14:creationId xmlns:p14="http://schemas.microsoft.com/office/powerpoint/2010/main" val="600663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5C833D35-D91C-6547-8CDB-985E4C47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2" name="Footer Placeholder 18">
            <a:extLst>
              <a:ext uri="{FF2B5EF4-FFF2-40B4-BE49-F238E27FC236}">
                <a16:creationId xmlns:a16="http://schemas.microsoft.com/office/drawing/2014/main" id="{6D5EE17F-7341-FB41-9B1C-6876814FA046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6E9A764-D9AA-A942-B91F-C6D8BC31B4BA}"/>
              </a:ext>
            </a:extLst>
          </p:cNvPr>
          <p:cNvSpPr txBox="1">
            <a:spLocks/>
          </p:cNvSpPr>
          <p:nvPr/>
        </p:nvSpPr>
        <p:spPr>
          <a:xfrm>
            <a:off x="7239600" y="1029600"/>
            <a:ext cx="4851065" cy="189379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TECHNOLOGIES</a:t>
            </a:r>
            <a:br>
              <a:rPr lang="fr-FR" sz="3300" dirty="0"/>
            </a:br>
            <a:r>
              <a:rPr lang="fr-FR" sz="33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3100" dirty="0">
                <a:solidFill>
                  <a:schemeClr val="accent1"/>
                </a:solidFill>
              </a:rPr>
              <a:t>SPARK ET DOCKER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CD6AAA-0087-264F-8C7A-B4A426A0CC2A}"/>
              </a:ext>
            </a:extLst>
          </p:cNvPr>
          <p:cNvSpPr txBox="1"/>
          <p:nvPr/>
        </p:nvSpPr>
        <p:spPr>
          <a:xfrm>
            <a:off x="7239600" y="2923390"/>
            <a:ext cx="4662275" cy="35283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sz="2400" b="1" dirty="0" err="1"/>
              <a:t>Spark</a:t>
            </a:r>
            <a:r>
              <a:rPr lang="fr-FR" sz="2400" dirty="0"/>
              <a:t> : paralléliser les calculs</a:t>
            </a:r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sz="2400" b="1" dirty="0"/>
              <a:t>Parquet</a:t>
            </a:r>
            <a:r>
              <a:rPr lang="fr-FR" sz="2400" dirty="0"/>
              <a:t> : compresser et encoder les données traitées</a:t>
            </a:r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sz="2400" b="1" dirty="0"/>
              <a:t>Docker</a:t>
            </a:r>
            <a:r>
              <a:rPr lang="fr-FR" sz="2400" dirty="0"/>
              <a:t> : </a:t>
            </a:r>
            <a:r>
              <a:rPr lang="fr-FR" sz="2400" dirty="0" err="1"/>
              <a:t>containeuriser</a:t>
            </a:r>
            <a:r>
              <a:rPr lang="fr-FR" sz="2400" dirty="0"/>
              <a:t> l’application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2C4C67-4C7D-C043-BE33-8565528518C9}"/>
              </a:ext>
            </a:extLst>
          </p:cNvPr>
          <p:cNvSpPr/>
          <p:nvPr/>
        </p:nvSpPr>
        <p:spPr>
          <a:xfrm>
            <a:off x="18503" y="0"/>
            <a:ext cx="6717277" cy="687193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1F7776-5561-B247-A9E6-2D1EE47FE36C}"/>
              </a:ext>
            </a:extLst>
          </p:cNvPr>
          <p:cNvSpPr txBox="1"/>
          <p:nvPr/>
        </p:nvSpPr>
        <p:spPr>
          <a:xfrm>
            <a:off x="6955596" y="99646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ARCHITECTURE SÉLECTIONNÉE</a:t>
            </a:r>
          </a:p>
        </p:txBody>
      </p:sp>
      <p:pic>
        <p:nvPicPr>
          <p:cNvPr id="3" name="Picture 2" descr="Logo&#10;&#10;Description automatically generated with low confidence">
            <a:extLst>
              <a:ext uri="{FF2B5EF4-FFF2-40B4-BE49-F238E27FC236}">
                <a16:creationId xmlns:a16="http://schemas.microsoft.com/office/drawing/2014/main" id="{C84AE84B-F6E4-2C4F-961F-0FD128BBFD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031" t="13197" b="20352"/>
          <a:stretch/>
        </p:blipFill>
        <p:spPr>
          <a:xfrm>
            <a:off x="398153" y="99645"/>
            <a:ext cx="6017968" cy="24710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BE796D-5BBF-1C42-903E-AC1D19B82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25" y="5246125"/>
            <a:ext cx="5715000" cy="1460500"/>
          </a:xfrm>
          <a:prstGeom prst="rect">
            <a:avLst/>
          </a:prstGeom>
        </p:spPr>
      </p:pic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08E66A-08CD-524E-921C-DA049D0EB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125" y="3231119"/>
            <a:ext cx="60960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062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EF815-D39D-E445-B919-A19D1E685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CHAÎNE DE TRAITEMENT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3D5950-2000-4149-B04C-4B9B948F1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9B832C18-F51F-6E48-A1F9-4EE4E8967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6800" y="6328800"/>
            <a:ext cx="2274030" cy="377825"/>
          </a:xfrm>
        </p:spPr>
        <p:txBody>
          <a:bodyPr/>
          <a:lstStyle/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7D114AD-A4F8-ED49-A1C1-FA1A321AC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/>
          <a:lstStyle/>
          <a:p>
            <a:r>
              <a:rPr lang="fr-FR" dirty="0"/>
              <a:t>MISE EN PLACE – CHARGEMENT  &amp; LABELLISATION – Réduction DE DIMENSIONS – </a:t>
            </a:r>
            <a:r>
              <a:rPr lang="fr-FR" dirty="0" err="1"/>
              <a:t>EXPORt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C37B95-B7BA-5D41-A56B-D25DB008AD6F}"/>
              </a:ext>
            </a:extLst>
          </p:cNvPr>
          <p:cNvSpPr txBox="1"/>
          <p:nvPr/>
        </p:nvSpPr>
        <p:spPr>
          <a:xfrm>
            <a:off x="2220686" y="49348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6714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5C833D35-D91C-6547-8CDB-985E4C47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2" name="Footer Placeholder 18">
            <a:extLst>
              <a:ext uri="{FF2B5EF4-FFF2-40B4-BE49-F238E27FC236}">
                <a16:creationId xmlns:a16="http://schemas.microsoft.com/office/drawing/2014/main" id="{6D5EE17F-7341-FB41-9B1C-6876814FA046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6E9A764-D9AA-A942-B91F-C6D8BC31B4BA}"/>
              </a:ext>
            </a:extLst>
          </p:cNvPr>
          <p:cNvSpPr txBox="1">
            <a:spLocks/>
          </p:cNvSpPr>
          <p:nvPr/>
        </p:nvSpPr>
        <p:spPr>
          <a:xfrm>
            <a:off x="7239600" y="1029600"/>
            <a:ext cx="4851065" cy="189379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MISE EN PLACE</a:t>
            </a:r>
          </a:p>
          <a:p>
            <a:r>
              <a:rPr lang="fr-FR" sz="33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3100" dirty="0">
                <a:solidFill>
                  <a:schemeClr val="accent1"/>
                </a:solidFill>
              </a:rPr>
              <a:t>INFRASTRUCTURE</a:t>
            </a:r>
            <a:endParaRPr lang="fr-FR" sz="3300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CD6AAA-0087-264F-8C7A-B4A426A0CC2A}"/>
              </a:ext>
            </a:extLst>
          </p:cNvPr>
          <p:cNvSpPr txBox="1"/>
          <p:nvPr/>
        </p:nvSpPr>
        <p:spPr>
          <a:xfrm>
            <a:off x="7364978" y="3002972"/>
            <a:ext cx="4352889" cy="3063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fr-FR" sz="2400" dirty="0"/>
              <a:t>Stockage des données sur S3</a:t>
            </a:r>
          </a:p>
          <a:p>
            <a:pPr marL="457200" indent="-457200"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fr-FR" sz="2400" dirty="0"/>
              <a:t>Création clés + rôle IAM pour accès protégé </a:t>
            </a:r>
          </a:p>
          <a:p>
            <a:pPr marL="457200" indent="-457200"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fr-FR" sz="2400" dirty="0"/>
              <a:t>Création instance EC2</a:t>
            </a:r>
          </a:p>
          <a:p>
            <a:pPr marL="457200" indent="-457200"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fr-FR" sz="2400" dirty="0"/>
              <a:t>Création container Docker</a:t>
            </a:r>
          </a:p>
          <a:p>
            <a:pPr marL="457200" indent="-457200"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fr-FR" sz="2400" dirty="0"/>
              <a:t>Installation </a:t>
            </a:r>
            <a:r>
              <a:rPr lang="fr-FR" sz="2400" dirty="0" err="1"/>
              <a:t>Spark</a:t>
            </a:r>
            <a:endParaRPr lang="fr-FR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52EA63-C957-9642-8BDD-6697C4B1069D}"/>
              </a:ext>
            </a:extLst>
          </p:cNvPr>
          <p:cNvSpPr txBox="1"/>
          <p:nvPr/>
        </p:nvSpPr>
        <p:spPr>
          <a:xfrm>
            <a:off x="6955596" y="99646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ARCHITECTURE SÉLECTIONNÉE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B27E84B-4E43-B64B-8F30-29BE44223EC5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U-Turn Arrow 24">
            <a:extLst>
              <a:ext uri="{FF2B5EF4-FFF2-40B4-BE49-F238E27FC236}">
                <a16:creationId xmlns:a16="http://schemas.microsoft.com/office/drawing/2014/main" id="{BC3B969D-3B71-5145-920F-20679662E78D}"/>
              </a:ext>
            </a:extLst>
          </p:cNvPr>
          <p:cNvSpPr/>
          <p:nvPr/>
        </p:nvSpPr>
        <p:spPr>
          <a:xfrm flipH="1" flipV="1">
            <a:off x="841373" y="3924300"/>
            <a:ext cx="3760749" cy="2850104"/>
          </a:xfrm>
          <a:prstGeom prst="uturnArrow">
            <a:avLst>
              <a:gd name="adj1" fmla="val 7292"/>
              <a:gd name="adj2" fmla="val 12602"/>
              <a:gd name="adj3" fmla="val 17646"/>
              <a:gd name="adj4" fmla="val 35436"/>
              <a:gd name="adj5" fmla="val 59130"/>
            </a:avLst>
          </a:prstGeom>
          <a:solidFill>
            <a:srgbClr val="F685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00AC96D9-1985-BE40-BB2A-9B77A6F572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70" r="53032" b="2845"/>
          <a:stretch/>
        </p:blipFill>
        <p:spPr>
          <a:xfrm>
            <a:off x="3228694" y="1624076"/>
            <a:ext cx="3311259" cy="386877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21E5999-8926-E84E-9D7B-9AFF220E9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64" y="2449922"/>
            <a:ext cx="1866900" cy="19260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72C6E2-D06E-7E43-B0AF-2895EEE041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3426"/>
          <a:stretch/>
        </p:blipFill>
        <p:spPr>
          <a:xfrm>
            <a:off x="3490240" y="2289096"/>
            <a:ext cx="3016004" cy="2107385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4BD6A6F7-C320-B744-AD5D-78D7103FB6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6949" y="3296385"/>
            <a:ext cx="1698420" cy="884594"/>
          </a:xfrm>
          <a:prstGeom prst="rect">
            <a:avLst/>
          </a:prstGeom>
        </p:spPr>
      </p:pic>
      <p:sp>
        <p:nvSpPr>
          <p:cNvPr id="11" name="U-Turn Arrow 10">
            <a:extLst>
              <a:ext uri="{FF2B5EF4-FFF2-40B4-BE49-F238E27FC236}">
                <a16:creationId xmlns:a16="http://schemas.microsoft.com/office/drawing/2014/main" id="{CDAC6DED-A948-D245-BED7-8277112A7C92}"/>
              </a:ext>
            </a:extLst>
          </p:cNvPr>
          <p:cNvSpPr/>
          <p:nvPr/>
        </p:nvSpPr>
        <p:spPr>
          <a:xfrm>
            <a:off x="1149327" y="41188"/>
            <a:ext cx="3760749" cy="2128245"/>
          </a:xfrm>
          <a:prstGeom prst="uturnArrow">
            <a:avLst>
              <a:gd name="adj1" fmla="val 7993"/>
              <a:gd name="adj2" fmla="val 16944"/>
              <a:gd name="adj3" fmla="val 25895"/>
              <a:gd name="adj4" fmla="val 43750"/>
              <a:gd name="adj5" fmla="val 63364"/>
            </a:avLst>
          </a:prstGeom>
          <a:solidFill>
            <a:srgbClr val="E05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EBFF2A-265E-244A-A53A-001596AEDD2B}"/>
              </a:ext>
            </a:extLst>
          </p:cNvPr>
          <p:cNvSpPr txBox="1"/>
          <p:nvPr/>
        </p:nvSpPr>
        <p:spPr>
          <a:xfrm>
            <a:off x="1919174" y="341091"/>
            <a:ext cx="179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E05242"/>
                </a:solidFill>
              </a:rPr>
              <a:t>LECTURE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BD3CC3-C184-294A-A8B5-16DCE8D68903}"/>
              </a:ext>
            </a:extLst>
          </p:cNvPr>
          <p:cNvSpPr txBox="1"/>
          <p:nvPr/>
        </p:nvSpPr>
        <p:spPr>
          <a:xfrm>
            <a:off x="1919174" y="6017504"/>
            <a:ext cx="179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F68534"/>
                </a:solidFill>
              </a:rPr>
              <a:t>ÉCRITURE</a:t>
            </a:r>
            <a:endParaRPr lang="fr-FR" b="1" dirty="0">
              <a:solidFill>
                <a:srgbClr val="F68534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83E659-5549-904F-A229-4C8985AAF0B3}"/>
              </a:ext>
            </a:extLst>
          </p:cNvPr>
          <p:cNvSpPr txBox="1"/>
          <p:nvPr/>
        </p:nvSpPr>
        <p:spPr>
          <a:xfrm>
            <a:off x="4008503" y="1367481"/>
            <a:ext cx="1863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68534"/>
                </a:solidFill>
              </a:rPr>
              <a:t>TRAITEMENT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4F3029-FAE1-804B-ADA9-9AC47CB237C2}"/>
              </a:ext>
            </a:extLst>
          </p:cNvPr>
          <p:cNvSpPr txBox="1"/>
          <p:nvPr/>
        </p:nvSpPr>
        <p:spPr>
          <a:xfrm>
            <a:off x="330394" y="4516551"/>
            <a:ext cx="1644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E05242"/>
                </a:solidFill>
              </a:rPr>
              <a:t>STOCKAGE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4F6F738-F206-684F-AE10-09B31622B7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081" t="6684" r="24650" b="13641"/>
          <a:stretch/>
        </p:blipFill>
        <p:spPr>
          <a:xfrm>
            <a:off x="1957644" y="891185"/>
            <a:ext cx="621513" cy="91891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376F660-E2A7-E845-B705-8DD409FAC41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081" t="6684" r="24650" b="13641"/>
          <a:stretch/>
        </p:blipFill>
        <p:spPr>
          <a:xfrm>
            <a:off x="2020325" y="4665715"/>
            <a:ext cx="621513" cy="91891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6A09C03-9B9D-3942-A6DB-0F9EAC662E6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4208" t="17502" r="45858" b="42415"/>
          <a:stretch/>
        </p:blipFill>
        <p:spPr>
          <a:xfrm>
            <a:off x="2625336" y="1045147"/>
            <a:ext cx="780069" cy="68155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858BD4B-BED5-D84A-95FB-0713941AF2C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4208" t="17502" r="45858" b="42415"/>
          <a:stretch/>
        </p:blipFill>
        <p:spPr>
          <a:xfrm>
            <a:off x="2694348" y="4821729"/>
            <a:ext cx="780069" cy="681558"/>
          </a:xfrm>
          <a:prstGeom prst="rect">
            <a:avLst/>
          </a:prstGeom>
        </p:spPr>
      </p:pic>
      <p:pic>
        <p:nvPicPr>
          <p:cNvPr id="3" name="Graphic 2" descr="Gears with solid fill">
            <a:extLst>
              <a:ext uri="{FF2B5EF4-FFF2-40B4-BE49-F238E27FC236}">
                <a16:creationId xmlns:a16="http://schemas.microsoft.com/office/drawing/2014/main" id="{A8C4E71B-10B7-C64E-9399-3DAA32D971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V="1">
            <a:off x="5590927" y="1012177"/>
            <a:ext cx="914400" cy="914400"/>
          </a:xfrm>
          <a:prstGeom prst="rect">
            <a:avLst/>
          </a:prstGeom>
        </p:spPr>
      </p:pic>
      <p:pic>
        <p:nvPicPr>
          <p:cNvPr id="24" name="Picture 2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A130BA7-D2E2-954E-9B14-0D75BA1D31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69374" y="5667179"/>
            <a:ext cx="1684800" cy="34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550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C503B6C-FA6C-D848-ADF6-AAAB253669CA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7C469-31B1-044E-8439-0555C290A9A3}"/>
              </a:ext>
            </a:extLst>
          </p:cNvPr>
          <p:cNvSpPr txBox="1"/>
          <p:nvPr/>
        </p:nvSpPr>
        <p:spPr>
          <a:xfrm>
            <a:off x="7161864" y="3202898"/>
            <a:ext cx="46110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68534"/>
                </a:solidFill>
              </a:rPr>
              <a:t>TRAITEMENTS PARALLÉLISÉS SPARK SQL : </a:t>
            </a:r>
          </a:p>
          <a:p>
            <a:endParaRPr lang="en-US" sz="2000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sz="2000" dirty="0"/>
              <a:t>Images </a:t>
            </a:r>
            <a:r>
              <a:rPr lang="en-US" sz="2000" dirty="0" err="1"/>
              <a:t>classées</a:t>
            </a:r>
            <a:r>
              <a:rPr lang="en-US" sz="2000" dirty="0"/>
              <a:t> par </a:t>
            </a:r>
            <a:r>
              <a:rPr lang="en-US" sz="2000" dirty="0" err="1"/>
              <a:t>catégorie</a:t>
            </a:r>
            <a:endParaRPr lang="en-US" sz="2000" dirty="0"/>
          </a:p>
          <a:p>
            <a:pPr marL="285750" indent="-285750">
              <a:buFont typeface="Wingdings" pitchFamily="2" charset="2"/>
              <a:buChar char="Ø"/>
            </a:pPr>
            <a:endParaRPr lang="en-US" sz="2000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sz="2000" dirty="0"/>
              <a:t>Import des </a:t>
            </a:r>
            <a:r>
              <a:rPr lang="en-US" sz="2000" dirty="0" err="1"/>
              <a:t>données</a:t>
            </a:r>
            <a:r>
              <a:rPr lang="en-US" sz="2000" dirty="0"/>
              <a:t> : 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000" dirty="0"/>
              <a:t>Au format </a:t>
            </a:r>
            <a:r>
              <a:rPr lang="en-US" sz="2000" dirty="0" err="1"/>
              <a:t>binaire</a:t>
            </a:r>
            <a:r>
              <a:rPr lang="en-US" sz="2000" dirty="0"/>
              <a:t> pour plus de </a:t>
            </a:r>
            <a:r>
              <a:rPr lang="en-US" sz="2000" dirty="0" err="1"/>
              <a:t>facilité</a:t>
            </a:r>
            <a:r>
              <a:rPr lang="en-US" sz="2000" dirty="0"/>
              <a:t> dans la manipulation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000" dirty="0"/>
              <a:t>Avec </a:t>
            </a:r>
            <a:r>
              <a:rPr lang="en-US" sz="2000" dirty="0" err="1"/>
              <a:t>labellisation</a:t>
            </a:r>
            <a:r>
              <a:rPr lang="en-US" sz="2000" dirty="0"/>
              <a:t> </a:t>
            </a:r>
            <a:r>
              <a:rPr lang="en-US" sz="2000" dirty="0" err="1"/>
              <a:t>suivant</a:t>
            </a:r>
            <a:r>
              <a:rPr lang="en-US" sz="2000" dirty="0"/>
              <a:t> le dossier de </a:t>
            </a:r>
            <a:r>
              <a:rPr lang="en-US" sz="2000" dirty="0" err="1"/>
              <a:t>l’image</a:t>
            </a:r>
            <a:endParaRPr lang="en-US" sz="20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41A20E3-A161-044C-9302-F37B4BA1EBD1}"/>
              </a:ext>
            </a:extLst>
          </p:cNvPr>
          <p:cNvSpPr txBox="1">
            <a:spLocks/>
          </p:cNvSpPr>
          <p:nvPr/>
        </p:nvSpPr>
        <p:spPr>
          <a:xfrm>
            <a:off x="7161864" y="822470"/>
            <a:ext cx="4441131" cy="211684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CHARGEMENT &amp; LABELLISATION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2700" dirty="0">
                <a:solidFill>
                  <a:schemeClr val="accent1"/>
                </a:solidFill>
              </a:rPr>
              <a:t>EXTRACTION DES </a:t>
            </a:r>
            <a:r>
              <a:rPr lang="fr-FR" sz="2700" dirty="0" err="1">
                <a:solidFill>
                  <a:schemeClr val="accent1"/>
                </a:solidFill>
              </a:rPr>
              <a:t>DONNéES</a:t>
            </a:r>
            <a:endParaRPr lang="fr-FR" sz="2700" dirty="0">
              <a:solidFill>
                <a:schemeClr val="accent1"/>
              </a:solidFill>
            </a:endParaRPr>
          </a:p>
          <a:p>
            <a:endParaRPr lang="fr-FR" sz="2700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53680-DBFF-5847-B690-4B13748C61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CHAÎNE DE TRAITEMENT</a:t>
            </a:r>
          </a:p>
        </p:txBody>
      </p:sp>
      <p:sp>
        <p:nvSpPr>
          <p:cNvPr id="2" name="Can 1">
            <a:extLst>
              <a:ext uri="{FF2B5EF4-FFF2-40B4-BE49-F238E27FC236}">
                <a16:creationId xmlns:a16="http://schemas.microsoft.com/office/drawing/2014/main" id="{407E50F0-754D-224D-963E-636B3DF63603}"/>
              </a:ext>
            </a:extLst>
          </p:cNvPr>
          <p:cNvSpPr/>
          <p:nvPr/>
        </p:nvSpPr>
        <p:spPr>
          <a:xfrm>
            <a:off x="726492" y="79082"/>
            <a:ext cx="5206579" cy="4463981"/>
          </a:xfrm>
          <a:prstGeom prst="can">
            <a:avLst/>
          </a:prstGeom>
          <a:solidFill>
            <a:srgbClr val="E052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E6A8A4-BCC9-A445-8467-10E4BDA02BE2}"/>
              </a:ext>
            </a:extLst>
          </p:cNvPr>
          <p:cNvSpPr/>
          <p:nvPr/>
        </p:nvSpPr>
        <p:spPr>
          <a:xfrm>
            <a:off x="1483256" y="1340141"/>
            <a:ext cx="2133600" cy="213044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82581A-4DD6-024A-B4F5-D9D26E0622F9}"/>
              </a:ext>
            </a:extLst>
          </p:cNvPr>
          <p:cNvSpPr/>
          <p:nvPr/>
        </p:nvSpPr>
        <p:spPr>
          <a:xfrm>
            <a:off x="2288098" y="1889596"/>
            <a:ext cx="2133600" cy="191393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86030F-245E-7B4C-B415-79F0DE8052AF}"/>
              </a:ext>
            </a:extLst>
          </p:cNvPr>
          <p:cNvSpPr/>
          <p:nvPr/>
        </p:nvSpPr>
        <p:spPr>
          <a:xfrm>
            <a:off x="3226076" y="2523701"/>
            <a:ext cx="2133600" cy="166076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2DC9A6-EAD8-834D-B710-51FAB42CAB97}"/>
              </a:ext>
            </a:extLst>
          </p:cNvPr>
          <p:cNvSpPr/>
          <p:nvPr/>
        </p:nvSpPr>
        <p:spPr>
          <a:xfrm>
            <a:off x="1482465" y="1340142"/>
            <a:ext cx="2133600" cy="3968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E05242"/>
                </a:solidFill>
              </a:rPr>
              <a:t>POMME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07B914-9CA4-6840-AFD6-E04E1A19F4E9}"/>
              </a:ext>
            </a:extLst>
          </p:cNvPr>
          <p:cNvSpPr/>
          <p:nvPr/>
        </p:nvSpPr>
        <p:spPr>
          <a:xfrm>
            <a:off x="2288097" y="1881167"/>
            <a:ext cx="2133600" cy="44503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E05242"/>
                </a:solidFill>
              </a:rPr>
              <a:t>POIRE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368E4C-F16D-5046-A10E-F621EC074701}"/>
              </a:ext>
            </a:extLst>
          </p:cNvPr>
          <p:cNvSpPr/>
          <p:nvPr/>
        </p:nvSpPr>
        <p:spPr>
          <a:xfrm>
            <a:off x="3219488" y="2510431"/>
            <a:ext cx="2133600" cy="3968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E05242"/>
                </a:solidFill>
              </a:rPr>
              <a:t>ABRICOT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509DF9-1D66-9749-9C78-4E28555C8A35}"/>
              </a:ext>
            </a:extLst>
          </p:cNvPr>
          <p:cNvSpPr txBox="1"/>
          <p:nvPr/>
        </p:nvSpPr>
        <p:spPr>
          <a:xfrm>
            <a:off x="1532748" y="1876326"/>
            <a:ext cx="19725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IMG_1</a:t>
            </a:r>
          </a:p>
          <a:p>
            <a:r>
              <a:rPr lang="fr-FR" dirty="0">
                <a:solidFill>
                  <a:schemeClr val="bg1"/>
                </a:solidFill>
              </a:rPr>
              <a:t>IMG_2</a:t>
            </a:r>
          </a:p>
          <a:p>
            <a:r>
              <a:rPr lang="fr-FR" dirty="0">
                <a:solidFill>
                  <a:schemeClr val="bg1"/>
                </a:solidFill>
              </a:rPr>
              <a:t>IMG_3</a:t>
            </a:r>
          </a:p>
          <a:p>
            <a:r>
              <a:rPr lang="fr-FR" dirty="0">
                <a:solidFill>
                  <a:schemeClr val="bg1"/>
                </a:solidFill>
              </a:rPr>
              <a:t>IMG_4</a:t>
            </a:r>
          </a:p>
          <a:p>
            <a:r>
              <a:rPr lang="fr-FR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B110F2-F5BC-EC40-8C88-65D20F81D0D1}"/>
              </a:ext>
            </a:extLst>
          </p:cNvPr>
          <p:cNvSpPr txBox="1"/>
          <p:nvPr/>
        </p:nvSpPr>
        <p:spPr>
          <a:xfrm>
            <a:off x="2343522" y="2326201"/>
            <a:ext cx="19725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IMG_1</a:t>
            </a:r>
          </a:p>
          <a:p>
            <a:r>
              <a:rPr lang="fr-FR" dirty="0">
                <a:solidFill>
                  <a:schemeClr val="bg1"/>
                </a:solidFill>
              </a:rPr>
              <a:t>IMG_2</a:t>
            </a:r>
          </a:p>
          <a:p>
            <a:r>
              <a:rPr lang="fr-FR" dirty="0">
                <a:solidFill>
                  <a:schemeClr val="bg1"/>
                </a:solidFill>
              </a:rPr>
              <a:t>IMG_3</a:t>
            </a:r>
          </a:p>
          <a:p>
            <a:r>
              <a:rPr lang="fr-FR" dirty="0">
                <a:solidFill>
                  <a:schemeClr val="bg1"/>
                </a:solidFill>
              </a:rPr>
              <a:t>IMG_4</a:t>
            </a:r>
          </a:p>
          <a:p>
            <a:r>
              <a:rPr lang="fr-FR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75C498-41CB-9E4B-859C-F854AF63F69F}"/>
              </a:ext>
            </a:extLst>
          </p:cNvPr>
          <p:cNvSpPr txBox="1"/>
          <p:nvPr/>
        </p:nvSpPr>
        <p:spPr>
          <a:xfrm>
            <a:off x="3306615" y="2974934"/>
            <a:ext cx="1972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IMG_1</a:t>
            </a:r>
          </a:p>
          <a:p>
            <a:r>
              <a:rPr lang="fr-FR" dirty="0">
                <a:solidFill>
                  <a:schemeClr val="bg1"/>
                </a:solidFill>
              </a:rPr>
              <a:t>IMG_2</a:t>
            </a:r>
          </a:p>
          <a:p>
            <a:r>
              <a:rPr lang="fr-FR" dirty="0">
                <a:solidFill>
                  <a:schemeClr val="bg1"/>
                </a:solidFill>
              </a:rPr>
              <a:t>IMG_3</a:t>
            </a:r>
          </a:p>
          <a:p>
            <a:r>
              <a:rPr lang="fr-FR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418A64-1823-D14E-A3C3-EA3C7AEAB317}"/>
              </a:ext>
            </a:extLst>
          </p:cNvPr>
          <p:cNvSpPr/>
          <p:nvPr/>
        </p:nvSpPr>
        <p:spPr>
          <a:xfrm>
            <a:off x="2239815" y="425578"/>
            <a:ext cx="2133600" cy="3968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E05242"/>
                </a:solidFill>
              </a:rPr>
              <a:t>IMAGES SOURCES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79E9C5A-81B6-F64D-B4A2-E2ADBAB1E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801448"/>
              </p:ext>
            </p:extLst>
          </p:nvPr>
        </p:nvGraphicFramePr>
        <p:xfrm>
          <a:off x="121208" y="5226491"/>
          <a:ext cx="647681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7302">
                  <a:extLst>
                    <a:ext uri="{9D8B030D-6E8A-4147-A177-3AD203B41FA5}">
                      <a16:colId xmlns:a16="http://schemas.microsoft.com/office/drawing/2014/main" val="3177562790"/>
                    </a:ext>
                  </a:extLst>
                </a:gridCol>
                <a:gridCol w="2065283">
                  <a:extLst>
                    <a:ext uri="{9D8B030D-6E8A-4147-A177-3AD203B41FA5}">
                      <a16:colId xmlns:a16="http://schemas.microsoft.com/office/drawing/2014/main" val="899435366"/>
                    </a:ext>
                  </a:extLst>
                </a:gridCol>
                <a:gridCol w="1474232">
                  <a:extLst>
                    <a:ext uri="{9D8B030D-6E8A-4147-A177-3AD203B41FA5}">
                      <a16:colId xmlns:a16="http://schemas.microsoft.com/office/drawing/2014/main" val="3983557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CHEMIN</a:t>
                      </a:r>
                    </a:p>
                  </a:txBody>
                  <a:tcPr>
                    <a:solidFill>
                      <a:srgbClr val="F685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CONTENU</a:t>
                      </a:r>
                    </a:p>
                  </a:txBody>
                  <a:tcPr>
                    <a:solidFill>
                      <a:srgbClr val="F685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CATÉGORIE</a:t>
                      </a:r>
                    </a:p>
                  </a:txBody>
                  <a:tcPr>
                    <a:solidFill>
                      <a:srgbClr val="F685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384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IMAGES_SOURCES/POMME/IMG_1</a:t>
                      </a:r>
                    </a:p>
                  </a:txBody>
                  <a:tcPr>
                    <a:solidFill>
                      <a:srgbClr val="F68534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[FF D8 FF E0 00 1…</a:t>
                      </a:r>
                    </a:p>
                  </a:txBody>
                  <a:tcPr>
                    <a:solidFill>
                      <a:srgbClr val="F68534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POMME</a:t>
                      </a:r>
                    </a:p>
                  </a:txBody>
                  <a:tcPr>
                    <a:solidFill>
                      <a:srgbClr val="F68534">
                        <a:alpha val="6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458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IMAGES_SOURCES/POIRE/IMG_10</a:t>
                      </a:r>
                    </a:p>
                  </a:txBody>
                  <a:tcPr>
                    <a:solidFill>
                      <a:srgbClr val="F68534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[FF D8 FF E0 00 1…</a:t>
                      </a:r>
                    </a:p>
                  </a:txBody>
                  <a:tcPr>
                    <a:solidFill>
                      <a:srgbClr val="F68534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POIRE</a:t>
                      </a:r>
                    </a:p>
                  </a:txBody>
                  <a:tcPr>
                    <a:solidFill>
                      <a:srgbClr val="F68534">
                        <a:alpha val="3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346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IMAGES_SOURCES/POMMES/IMG_19</a:t>
                      </a:r>
                    </a:p>
                  </a:txBody>
                  <a:tcPr>
                    <a:solidFill>
                      <a:srgbClr val="F68534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[FF D8 FF E0 00 1…</a:t>
                      </a:r>
                    </a:p>
                  </a:txBody>
                  <a:tcPr>
                    <a:solidFill>
                      <a:srgbClr val="F68534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ABRICOT</a:t>
                      </a:r>
                    </a:p>
                  </a:txBody>
                  <a:tcPr>
                    <a:solidFill>
                      <a:srgbClr val="F68534">
                        <a:alpha val="6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393777"/>
                  </a:ext>
                </a:extLst>
              </a:tr>
            </a:tbl>
          </a:graphicData>
        </a:graphic>
      </p:graphicFrame>
      <p:sp>
        <p:nvSpPr>
          <p:cNvPr id="8" name="Triangle 7">
            <a:extLst>
              <a:ext uri="{FF2B5EF4-FFF2-40B4-BE49-F238E27FC236}">
                <a16:creationId xmlns:a16="http://schemas.microsoft.com/office/drawing/2014/main" id="{5B8EE436-FFE6-1847-A23D-4AE8ED800498}"/>
              </a:ext>
            </a:extLst>
          </p:cNvPr>
          <p:cNvSpPr/>
          <p:nvPr/>
        </p:nvSpPr>
        <p:spPr>
          <a:xfrm flipV="1">
            <a:off x="3011212" y="4665589"/>
            <a:ext cx="867103" cy="450541"/>
          </a:xfrm>
          <a:prstGeom prst="triangle">
            <a:avLst/>
          </a:prstGeom>
          <a:solidFill>
            <a:srgbClr val="F685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1489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2A805FB-FC4D-6540-90C8-29F0006ACF6B}"/>
              </a:ext>
            </a:extLst>
          </p:cNvPr>
          <p:cNvSpPr/>
          <p:nvPr/>
        </p:nvSpPr>
        <p:spPr>
          <a:xfrm>
            <a:off x="0" y="14288"/>
            <a:ext cx="6717278" cy="68417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4E0AE05E-F99E-CD40-AB40-BA574F80F643}"/>
              </a:ext>
            </a:extLst>
          </p:cNvPr>
          <p:cNvSpPr/>
          <p:nvPr/>
        </p:nvSpPr>
        <p:spPr>
          <a:xfrm rot="1692821">
            <a:off x="1897241" y="4098437"/>
            <a:ext cx="1369365" cy="400026"/>
          </a:xfrm>
          <a:prstGeom prst="rightArrow">
            <a:avLst>
              <a:gd name="adj1" fmla="val 50000"/>
              <a:gd name="adj2" fmla="val 95905"/>
            </a:avLst>
          </a:prstGeom>
          <a:solidFill>
            <a:srgbClr val="E05242"/>
          </a:solidFill>
          <a:ln>
            <a:solidFill>
              <a:srgbClr val="F685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41A20E3-A161-044C-9302-F37B4BA1EBD1}"/>
              </a:ext>
            </a:extLst>
          </p:cNvPr>
          <p:cNvSpPr txBox="1">
            <a:spLocks/>
          </p:cNvSpPr>
          <p:nvPr/>
        </p:nvSpPr>
        <p:spPr>
          <a:xfrm>
            <a:off x="7161865" y="822470"/>
            <a:ext cx="4502914" cy="260653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/>
              <a:t>Réduction DE DIMENSIONS</a:t>
            </a:r>
            <a:br>
              <a:rPr lang="fr-FR" sz="3200" dirty="0"/>
            </a:br>
            <a:r>
              <a:rPr lang="fr-FR" sz="32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3200" dirty="0">
                <a:solidFill>
                  <a:schemeClr val="accent1"/>
                </a:solidFill>
              </a:rPr>
              <a:t>EXTRACTION DES FEATURES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E62A9-D73B-B74B-B2B0-0CB9485564AB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CHAÎNE DE TRAITEMENT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3E82F2-EB5B-F74D-8FFF-A1542716887E}"/>
              </a:ext>
            </a:extLst>
          </p:cNvPr>
          <p:cNvSpPr txBox="1"/>
          <p:nvPr/>
        </p:nvSpPr>
        <p:spPr>
          <a:xfrm>
            <a:off x="7161865" y="3814451"/>
            <a:ext cx="46017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68534"/>
                </a:solidFill>
              </a:rPr>
              <a:t>TRAITEMENTS PARALLÉLISÉS SPARK SQL : </a:t>
            </a:r>
          </a:p>
          <a:p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Réduire les images à leurs features les plus importantes pour la classification</a:t>
            </a:r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Approche Transfer Learning pour extraction de ces features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fr-FR" dirty="0"/>
          </a:p>
        </p:txBody>
      </p:sp>
      <p:pic>
        <p:nvPicPr>
          <p:cNvPr id="25" name="Graphic 24" descr="Rectangular Prism with solid fill">
            <a:extLst>
              <a:ext uri="{FF2B5EF4-FFF2-40B4-BE49-F238E27FC236}">
                <a16:creationId xmlns:a16="http://schemas.microsoft.com/office/drawing/2014/main" id="{2BF33C05-67DF-F748-B6BE-C35E31777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99928" y="4183688"/>
            <a:ext cx="1348706" cy="1348706"/>
          </a:xfrm>
          <a:prstGeom prst="rect">
            <a:avLst/>
          </a:prstGeom>
        </p:spPr>
      </p:pic>
      <p:pic>
        <p:nvPicPr>
          <p:cNvPr id="26" name="Graphic 25" descr="Rectangular Prism with solid fill">
            <a:extLst>
              <a:ext uri="{FF2B5EF4-FFF2-40B4-BE49-F238E27FC236}">
                <a16:creationId xmlns:a16="http://schemas.microsoft.com/office/drawing/2014/main" id="{77B84A4F-0C1B-E240-998F-F00310656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8533" y="4033350"/>
            <a:ext cx="1348706" cy="1348706"/>
          </a:xfrm>
          <a:prstGeom prst="rect">
            <a:avLst/>
          </a:prstGeom>
        </p:spPr>
      </p:pic>
      <p:pic>
        <p:nvPicPr>
          <p:cNvPr id="27" name="Graphic 26" descr="Rectangular Prism with solid fill">
            <a:extLst>
              <a:ext uri="{FF2B5EF4-FFF2-40B4-BE49-F238E27FC236}">
                <a16:creationId xmlns:a16="http://schemas.microsoft.com/office/drawing/2014/main" id="{FB3EACAE-DEF4-2748-AD66-769C8097F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8744" y="3884368"/>
            <a:ext cx="1348706" cy="1348706"/>
          </a:xfrm>
          <a:prstGeom prst="rect">
            <a:avLst/>
          </a:prstGeom>
        </p:spPr>
      </p:pic>
      <p:pic>
        <p:nvPicPr>
          <p:cNvPr id="4" name="Graphic 3" descr="Images with solid fill">
            <a:extLst>
              <a:ext uri="{FF2B5EF4-FFF2-40B4-BE49-F238E27FC236}">
                <a16:creationId xmlns:a16="http://schemas.microsoft.com/office/drawing/2014/main" id="{9929036D-09A2-E543-B69F-CB485CF91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6600" y="3112812"/>
            <a:ext cx="914400" cy="914400"/>
          </a:xfrm>
          <a:prstGeom prst="rect">
            <a:avLst/>
          </a:prstGeom>
        </p:spPr>
      </p:pic>
      <p:pic>
        <p:nvPicPr>
          <p:cNvPr id="19" name="Graphic 18" descr="Tag with solid fill">
            <a:extLst>
              <a:ext uri="{FF2B5EF4-FFF2-40B4-BE49-F238E27FC236}">
                <a16:creationId xmlns:a16="http://schemas.microsoft.com/office/drawing/2014/main" id="{51449F23-6A08-2C47-9F5B-A1A233C4CC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43239" y="5665575"/>
            <a:ext cx="914400" cy="914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18B294D-0B55-FD4C-9156-C005965DF5C6}"/>
              </a:ext>
            </a:extLst>
          </p:cNvPr>
          <p:cNvSpPr txBox="1"/>
          <p:nvPr/>
        </p:nvSpPr>
        <p:spPr>
          <a:xfrm>
            <a:off x="527221" y="1330417"/>
            <a:ext cx="5568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Modèle de </a:t>
            </a:r>
            <a:r>
              <a:rPr lang="fr-FR" sz="2400" dirty="0" err="1">
                <a:solidFill>
                  <a:schemeClr val="bg1"/>
                </a:solidFill>
              </a:rPr>
              <a:t>deep</a:t>
            </a:r>
            <a:r>
              <a:rPr lang="fr-FR" sz="2400" dirty="0">
                <a:solidFill>
                  <a:schemeClr val="bg1"/>
                </a:solidFill>
              </a:rPr>
              <a:t> </a:t>
            </a:r>
            <a:r>
              <a:rPr lang="fr-FR" sz="2400" dirty="0" err="1">
                <a:solidFill>
                  <a:schemeClr val="bg1"/>
                </a:solidFill>
              </a:rPr>
              <a:t>learning</a:t>
            </a:r>
            <a:r>
              <a:rPr lang="fr-FR" sz="2400" dirty="0">
                <a:solidFill>
                  <a:schemeClr val="bg1"/>
                </a:solidFill>
              </a:rPr>
              <a:t> pré-entrainé à la classification d’images</a:t>
            </a:r>
          </a:p>
        </p:txBody>
      </p:sp>
      <p:pic>
        <p:nvPicPr>
          <p:cNvPr id="5" name="Graphic 4" descr="Badge 1 with solid fill">
            <a:extLst>
              <a:ext uri="{FF2B5EF4-FFF2-40B4-BE49-F238E27FC236}">
                <a16:creationId xmlns:a16="http://schemas.microsoft.com/office/drawing/2014/main" id="{5DF865C8-5279-1E42-A673-29D43F9BC0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26575" y="153695"/>
            <a:ext cx="914400" cy="914400"/>
          </a:xfrm>
          <a:prstGeom prst="rect">
            <a:avLst/>
          </a:prstGeom>
        </p:spPr>
      </p:pic>
      <p:pic>
        <p:nvPicPr>
          <p:cNvPr id="7" name="Graphic 6" descr="Badge with solid fill">
            <a:extLst>
              <a:ext uri="{FF2B5EF4-FFF2-40B4-BE49-F238E27FC236}">
                <a16:creationId xmlns:a16="http://schemas.microsoft.com/office/drawing/2014/main" id="{4F5C6488-5B60-5B4A-9D9B-26B8E2B6079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26575" y="153695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B26957C-C221-4649-B897-22FB08E48D2D}"/>
              </a:ext>
            </a:extLst>
          </p:cNvPr>
          <p:cNvSpPr txBox="1"/>
          <p:nvPr/>
        </p:nvSpPr>
        <p:spPr>
          <a:xfrm>
            <a:off x="531114" y="1298088"/>
            <a:ext cx="5564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Suppression dernière couche responsable de la classification</a:t>
            </a:r>
          </a:p>
        </p:txBody>
      </p:sp>
      <p:pic>
        <p:nvPicPr>
          <p:cNvPr id="21" name="Graphic 20" descr="Badge 3 with solid fill">
            <a:extLst>
              <a:ext uri="{FF2B5EF4-FFF2-40B4-BE49-F238E27FC236}">
                <a16:creationId xmlns:a16="http://schemas.microsoft.com/office/drawing/2014/main" id="{8BF8E897-7963-4840-81C7-43CD57799BD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810127" y="153695"/>
            <a:ext cx="914400" cy="9144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5364F9A-64BD-1A46-8B18-79352468DEC3}"/>
              </a:ext>
            </a:extLst>
          </p:cNvPr>
          <p:cNvSpPr txBox="1"/>
          <p:nvPr/>
        </p:nvSpPr>
        <p:spPr>
          <a:xfrm>
            <a:off x="576196" y="1298088"/>
            <a:ext cx="5564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Application à nos images pour extraction des features les plus intéressantes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68E6415-96BA-1D43-84AC-92738B4F5D4C}"/>
              </a:ext>
            </a:extLst>
          </p:cNvPr>
          <p:cNvGrpSpPr/>
          <p:nvPr/>
        </p:nvGrpSpPr>
        <p:grpSpPr>
          <a:xfrm>
            <a:off x="989244" y="3181298"/>
            <a:ext cx="758300" cy="758300"/>
            <a:chOff x="125206" y="5001666"/>
            <a:chExt cx="758300" cy="758300"/>
          </a:xfrm>
          <a:solidFill>
            <a:srgbClr val="E05242"/>
          </a:solidFill>
        </p:grpSpPr>
        <p:pic>
          <p:nvPicPr>
            <p:cNvPr id="39" name="Graphic 38" descr="Apple with solid fill">
              <a:extLst>
                <a:ext uri="{FF2B5EF4-FFF2-40B4-BE49-F238E27FC236}">
                  <a16:creationId xmlns:a16="http://schemas.microsoft.com/office/drawing/2014/main" id="{BDCCC858-C672-F24A-90D8-5A4D855B6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37029" y="5107647"/>
              <a:ext cx="565467" cy="565467"/>
            </a:xfrm>
            <a:prstGeom prst="rect">
              <a:avLst/>
            </a:prstGeom>
          </p:spPr>
        </p:pic>
        <p:sp>
          <p:nvSpPr>
            <p:cNvPr id="40" name="Frame 39">
              <a:extLst>
                <a:ext uri="{FF2B5EF4-FFF2-40B4-BE49-F238E27FC236}">
                  <a16:creationId xmlns:a16="http://schemas.microsoft.com/office/drawing/2014/main" id="{C19D0CC7-9ABA-754D-B7E7-44DB20D2E2D2}"/>
                </a:ext>
              </a:extLst>
            </p:cNvPr>
            <p:cNvSpPr/>
            <p:nvPr/>
          </p:nvSpPr>
          <p:spPr>
            <a:xfrm>
              <a:off x="125206" y="5001666"/>
              <a:ext cx="758300" cy="758300"/>
            </a:xfrm>
            <a:prstGeom prst="frame">
              <a:avLst>
                <a:gd name="adj1" fmla="val 916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pic>
        <p:nvPicPr>
          <p:cNvPr id="41" name="Graphic 40" descr="Braille with solid fill">
            <a:extLst>
              <a:ext uri="{FF2B5EF4-FFF2-40B4-BE49-F238E27FC236}">
                <a16:creationId xmlns:a16="http://schemas.microsoft.com/office/drawing/2014/main" id="{4C133DE5-4ACC-5F45-9479-0D8744A39FB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207747" y="5622413"/>
            <a:ext cx="914400" cy="914400"/>
          </a:xfrm>
          <a:prstGeom prst="rect">
            <a:avLst/>
          </a:prstGeom>
        </p:spPr>
      </p:pic>
      <p:sp>
        <p:nvSpPr>
          <p:cNvPr id="28" name="Right Arrow 27">
            <a:extLst>
              <a:ext uri="{FF2B5EF4-FFF2-40B4-BE49-F238E27FC236}">
                <a16:creationId xmlns:a16="http://schemas.microsoft.com/office/drawing/2014/main" id="{D4099003-612A-BB40-929E-EB200A25C741}"/>
              </a:ext>
            </a:extLst>
          </p:cNvPr>
          <p:cNvSpPr/>
          <p:nvPr/>
        </p:nvSpPr>
        <p:spPr>
          <a:xfrm rot="1785109">
            <a:off x="3829379" y="5171446"/>
            <a:ext cx="1369365" cy="400026"/>
          </a:xfrm>
          <a:prstGeom prst="rightArrow">
            <a:avLst>
              <a:gd name="adj1" fmla="val 50000"/>
              <a:gd name="adj2" fmla="val 95905"/>
            </a:avLst>
          </a:prstGeom>
          <a:solidFill>
            <a:srgbClr val="92D050"/>
          </a:solidFill>
          <a:ln>
            <a:solidFill>
              <a:srgbClr val="F685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229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2" grpId="0"/>
      <p:bldP spid="36" grpId="0"/>
      <p:bldP spid="36" grpId="1"/>
      <p:bldP spid="37" grpId="0"/>
      <p:bldP spid="28" grpId="0" animBg="1"/>
      <p:bldP spid="28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A27DD-77BD-3A46-99ED-DF529EEBC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fr-FR"/>
              <a:t>PLAN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4D93238-B59F-D749-8B04-4568D880B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5870575"/>
            <a:ext cx="7827659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/>
              <a:t>Sofia CHEVROLAT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36A33C5-661D-EE47-AC5B-74A701564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DD2FD9A-66D2-479E-BE3D-F4552A9A4E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6775847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37878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7C469-31B1-044E-8439-0555C290A9A3}"/>
              </a:ext>
            </a:extLst>
          </p:cNvPr>
          <p:cNvSpPr txBox="1"/>
          <p:nvPr/>
        </p:nvSpPr>
        <p:spPr>
          <a:xfrm>
            <a:off x="7161865" y="3429000"/>
            <a:ext cx="4601768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68534"/>
                </a:solidFill>
              </a:rPr>
              <a:t>TRAITEMENT PARALLÉLISÉ SPARK :</a:t>
            </a:r>
          </a:p>
          <a:p>
            <a:endParaRPr lang="fr-FR" dirty="0"/>
          </a:p>
          <a:p>
            <a:pPr marL="285750" indent="-285750">
              <a:buFont typeface="Wingdings" pitchFamily="2" charset="2"/>
              <a:buChar char="§"/>
            </a:pPr>
            <a:r>
              <a:rPr lang="fr-FR" dirty="0"/>
              <a:t>Traitements en local sur machine </a:t>
            </a:r>
            <a:r>
              <a:rPr lang="fr-FR" dirty="0" err="1"/>
              <a:t>quadricœur</a:t>
            </a:r>
            <a:r>
              <a:rPr lang="fr-FR" dirty="0"/>
              <a:t> :</a:t>
            </a:r>
          </a:p>
          <a:p>
            <a:endParaRPr lang="fr-FR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fr-FR" dirty="0"/>
              <a:t>1 cœur : 16 min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dirty="0"/>
              <a:t>4 cœurs : 4 min </a:t>
            </a:r>
          </a:p>
          <a:p>
            <a:pPr lvl="1"/>
            <a:endParaRPr lang="fr-FR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fr-FR" sz="2000" b="1" dirty="0"/>
              <a:t>Temps de traitement divisés par le nombre de cœurs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41A20E3-A161-044C-9302-F37B4BA1EBD1}"/>
              </a:ext>
            </a:extLst>
          </p:cNvPr>
          <p:cNvSpPr txBox="1">
            <a:spLocks/>
          </p:cNvSpPr>
          <p:nvPr/>
        </p:nvSpPr>
        <p:spPr>
          <a:xfrm>
            <a:off x="7161865" y="822470"/>
            <a:ext cx="4502914" cy="260653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/>
              <a:t>COMPARAISON</a:t>
            </a:r>
            <a:br>
              <a:rPr lang="fr-FR" sz="3200" dirty="0"/>
            </a:br>
            <a:r>
              <a:rPr lang="fr-FR" sz="32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3200" dirty="0">
                <a:solidFill>
                  <a:schemeClr val="accent1"/>
                </a:solidFill>
              </a:rPr>
              <a:t>L’effet </a:t>
            </a:r>
            <a:r>
              <a:rPr lang="fr-FR" sz="3200" dirty="0" err="1">
                <a:solidFill>
                  <a:schemeClr val="accent1"/>
                </a:solidFill>
              </a:rPr>
              <a:t>spark</a:t>
            </a:r>
            <a:endParaRPr lang="fr-FR" sz="32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75DEA2-062F-A544-842D-78D542C8FED8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CHAÎNE DE TRAITEMENT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A805FB-FC4D-6540-90C8-29F0006ACF6B}"/>
              </a:ext>
            </a:extLst>
          </p:cNvPr>
          <p:cNvSpPr/>
          <p:nvPr/>
        </p:nvSpPr>
        <p:spPr>
          <a:xfrm>
            <a:off x="0" y="0"/>
            <a:ext cx="6717278" cy="68417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Graphic 2" descr="Convertible with solid fill">
            <a:extLst>
              <a:ext uri="{FF2B5EF4-FFF2-40B4-BE49-F238E27FC236}">
                <a16:creationId xmlns:a16="http://schemas.microsoft.com/office/drawing/2014/main" id="{0BEDBE7C-A498-8C4A-A807-7623C1C8CB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6556" y="2548723"/>
            <a:ext cx="2626659" cy="2626659"/>
          </a:xfrm>
          <a:prstGeom prst="rect">
            <a:avLst/>
          </a:prstGeom>
        </p:spPr>
      </p:pic>
      <p:pic>
        <p:nvPicPr>
          <p:cNvPr id="6" name="Graphic 5" descr="Car with solid fill">
            <a:extLst>
              <a:ext uri="{FF2B5EF4-FFF2-40B4-BE49-F238E27FC236}">
                <a16:creationId xmlns:a16="http://schemas.microsoft.com/office/drawing/2014/main" id="{58C837EC-956A-EB42-8525-9CE895C50E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1733" y="2602073"/>
            <a:ext cx="2290344" cy="2290344"/>
          </a:xfrm>
          <a:prstGeom prst="rect">
            <a:avLst/>
          </a:prstGeom>
        </p:spPr>
      </p:pic>
      <p:sp>
        <p:nvSpPr>
          <p:cNvPr id="12" name="Striped Right Arrow 11">
            <a:extLst>
              <a:ext uri="{FF2B5EF4-FFF2-40B4-BE49-F238E27FC236}">
                <a16:creationId xmlns:a16="http://schemas.microsoft.com/office/drawing/2014/main" id="{448FE1EB-BD06-1340-A240-4BCF597BBE12}"/>
              </a:ext>
            </a:extLst>
          </p:cNvPr>
          <p:cNvSpPr/>
          <p:nvPr/>
        </p:nvSpPr>
        <p:spPr>
          <a:xfrm>
            <a:off x="2546387" y="3612160"/>
            <a:ext cx="1293885" cy="712694"/>
          </a:xfrm>
          <a:prstGeom prst="striped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7229A269-7E7F-AB47-8C69-D297E40EF4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2077" y="2622042"/>
            <a:ext cx="1549358" cy="80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04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7C469-31B1-044E-8439-0555C290A9A3}"/>
              </a:ext>
            </a:extLst>
          </p:cNvPr>
          <p:cNvSpPr txBox="1"/>
          <p:nvPr/>
        </p:nvSpPr>
        <p:spPr>
          <a:xfrm>
            <a:off x="7161865" y="3429000"/>
            <a:ext cx="46017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68534"/>
                </a:solidFill>
              </a:rPr>
              <a:t>TRAITEMENT PARALLÉLISÉ SPARK :</a:t>
            </a:r>
          </a:p>
          <a:p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Données sauvegardées sur S3 pour exploitation future pour l’apprentissage d’un nouveau modèle</a:t>
            </a:r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ü"/>
            </a:pPr>
            <a:r>
              <a:rPr lang="fr-FR" dirty="0"/>
              <a:t>Au format Parquet pour une exploitation optimisée en mode distribué conçue pour les données massives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41A20E3-A161-044C-9302-F37B4BA1EBD1}"/>
              </a:ext>
            </a:extLst>
          </p:cNvPr>
          <p:cNvSpPr txBox="1">
            <a:spLocks/>
          </p:cNvSpPr>
          <p:nvPr/>
        </p:nvSpPr>
        <p:spPr>
          <a:xfrm>
            <a:off x="7161865" y="822470"/>
            <a:ext cx="4502914" cy="260653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/>
              <a:t>EXPORT DES DONNÉES</a:t>
            </a:r>
            <a:br>
              <a:rPr lang="fr-FR" sz="3200" dirty="0"/>
            </a:br>
            <a:r>
              <a:rPr lang="fr-FR" sz="32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3200" dirty="0">
                <a:solidFill>
                  <a:schemeClr val="accent1"/>
                </a:solidFill>
              </a:rPr>
              <a:t>ENREGISTREMENT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75DEA2-062F-A544-842D-78D542C8FED8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CHAÎNE DE TRAITEMENT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A805FB-FC4D-6540-90C8-29F0006ACF6B}"/>
              </a:ext>
            </a:extLst>
          </p:cNvPr>
          <p:cNvSpPr/>
          <p:nvPr/>
        </p:nvSpPr>
        <p:spPr>
          <a:xfrm>
            <a:off x="0" y="0"/>
            <a:ext cx="6717278" cy="68417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3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801D6194-D012-684C-AA0D-4F331D71F9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813" t="25302" r="10313" b="13308"/>
          <a:stretch/>
        </p:blipFill>
        <p:spPr>
          <a:xfrm>
            <a:off x="2371794" y="5292222"/>
            <a:ext cx="2043806" cy="1324206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EABE281D-9B74-9942-8EAE-C153DCA51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872" y="2660791"/>
            <a:ext cx="2241484" cy="2312482"/>
          </a:xfrm>
          <a:prstGeom prst="rect">
            <a:avLst/>
          </a:prstGeom>
        </p:spPr>
      </p:pic>
      <p:pic>
        <p:nvPicPr>
          <p:cNvPr id="18" name="Picture 1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A558DA7-9B41-9940-8CC5-C7D49F83F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221" y="423630"/>
            <a:ext cx="4949533" cy="1010529"/>
          </a:xfrm>
          <a:prstGeom prst="rect">
            <a:avLst/>
          </a:prstGeom>
        </p:spPr>
      </p:pic>
      <p:sp>
        <p:nvSpPr>
          <p:cNvPr id="3" name="Striped Right Arrow 2">
            <a:extLst>
              <a:ext uri="{FF2B5EF4-FFF2-40B4-BE49-F238E27FC236}">
                <a16:creationId xmlns:a16="http://schemas.microsoft.com/office/drawing/2014/main" id="{5711AE53-2E25-D14C-9053-1B476B57D801}"/>
              </a:ext>
            </a:extLst>
          </p:cNvPr>
          <p:cNvSpPr/>
          <p:nvPr/>
        </p:nvSpPr>
        <p:spPr>
          <a:xfrm rot="5400000">
            <a:off x="2892346" y="1772571"/>
            <a:ext cx="932586" cy="621003"/>
          </a:xfrm>
          <a:prstGeom prst="stripedRightArrow">
            <a:avLst/>
          </a:prstGeom>
          <a:solidFill>
            <a:srgbClr val="50A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5438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30C7204-5C1D-9340-B7BA-F6903BC0D4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9" t="4288" r="1259" b="13396"/>
          <a:stretch/>
        </p:blipFill>
        <p:spPr>
          <a:xfrm>
            <a:off x="18245" y="1"/>
            <a:ext cx="12155510" cy="685599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ARCHITECTURE SÉLECTIONNÉE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EE44D4-5600-744E-A7CE-089EEF66F8C4}"/>
              </a:ext>
            </a:extLst>
          </p:cNvPr>
          <p:cNvSpPr/>
          <p:nvPr/>
        </p:nvSpPr>
        <p:spPr>
          <a:xfrm>
            <a:off x="11723" y="0"/>
            <a:ext cx="12173755" cy="6871934"/>
          </a:xfrm>
          <a:prstGeom prst="rect">
            <a:avLst/>
          </a:prstGeom>
          <a:solidFill>
            <a:schemeClr val="accent1"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1529711-D020-A64C-8F8F-15CF1C7E0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927" y="3946639"/>
            <a:ext cx="10131427" cy="1468800"/>
          </a:xfr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  <p:txBody>
          <a:bodyPr/>
          <a:lstStyle/>
          <a:p>
            <a:r>
              <a:rPr lang="fr-FR" dirty="0"/>
              <a:t>DÉMO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D4460E4-CF81-8244-930F-39FC4C5C40C3}"/>
              </a:ext>
            </a:extLst>
          </p:cNvPr>
          <p:cNvSpPr txBox="1">
            <a:spLocks/>
          </p:cNvSpPr>
          <p:nvPr/>
        </p:nvSpPr>
        <p:spPr>
          <a:xfrm>
            <a:off x="768926" y="4993206"/>
            <a:ext cx="10131428" cy="1335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Bucket S3</a:t>
            </a:r>
            <a:r>
              <a:rPr lang="fr-FR" dirty="0"/>
              <a:t> (stockage)</a:t>
            </a:r>
          </a:p>
          <a:p>
            <a:pPr marL="0" indent="0">
              <a:buNone/>
            </a:pPr>
            <a:r>
              <a:rPr lang="fr-FR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Instance EC2 (gestion)</a:t>
            </a:r>
          </a:p>
          <a:p>
            <a:pPr marL="0" indent="0">
              <a:buNone/>
            </a:pPr>
            <a:r>
              <a:rPr lang="fr-FR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Instance EC2 (notebook)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6784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B84A9-2FDF-CC4E-BDED-57C121FC1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2074333"/>
            <a:ext cx="4240530" cy="1371600"/>
          </a:xfrm>
        </p:spPr>
        <p:txBody>
          <a:bodyPr>
            <a:normAutofit/>
          </a:bodyPr>
          <a:lstStyle/>
          <a:p>
            <a:r>
              <a:rPr lang="fr-FR" sz="3600" dirty="0"/>
              <a:t>CONCLUSION</a:t>
            </a:r>
            <a:endParaRPr lang="fr-FR" sz="28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A8A0BBF-925B-C34B-8356-832E699B9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7" name="Footer Placeholder 7">
            <a:extLst>
              <a:ext uri="{FF2B5EF4-FFF2-40B4-BE49-F238E27FC236}">
                <a16:creationId xmlns:a16="http://schemas.microsoft.com/office/drawing/2014/main" id="{8F19D3D3-9BFC-B34B-9076-01D9F9F36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6800" y="6328800"/>
            <a:ext cx="2274030" cy="377825"/>
          </a:xfrm>
        </p:spPr>
        <p:txBody>
          <a:bodyPr/>
          <a:lstStyle/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44D763-771A-6643-B227-21E1848A1683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CONCLUSION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38610DB-C188-0D4D-98EF-86C47D639108}"/>
              </a:ext>
            </a:extLst>
          </p:cNvPr>
          <p:cNvSpPr txBox="1">
            <a:spLocks/>
          </p:cNvSpPr>
          <p:nvPr/>
        </p:nvSpPr>
        <p:spPr>
          <a:xfrm>
            <a:off x="5704407" y="3924081"/>
            <a:ext cx="6308523" cy="10413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400"/>
              </a:spcAft>
              <a:buFont typeface="Wingdings" pitchFamily="2" charset="2"/>
              <a:buChar char="§"/>
            </a:pPr>
            <a:r>
              <a:rPr lang="fr-FR" sz="1700" b="1" dirty="0"/>
              <a:t>CHAÎNE DE TRAITEMENT</a:t>
            </a:r>
          </a:p>
          <a:p>
            <a:pPr lvl="1">
              <a:buFont typeface="Wingdings" pitchFamily="2" charset="2"/>
              <a:buChar char="Ø"/>
            </a:pPr>
            <a:r>
              <a:rPr lang="fr-FR" sz="1700" dirty="0"/>
              <a:t>Jeu de données image labellisé et </a:t>
            </a:r>
            <a:r>
              <a:rPr lang="fr-FR" sz="1700" dirty="0" err="1"/>
              <a:t>featurizé</a:t>
            </a:r>
            <a:r>
              <a:rPr lang="fr-FR" sz="1700" dirty="0"/>
              <a:t> via </a:t>
            </a:r>
            <a:r>
              <a:rPr lang="fr-FR" sz="1700" dirty="0" err="1"/>
              <a:t>transfer</a:t>
            </a:r>
            <a:r>
              <a:rPr lang="fr-FR" sz="1700" dirty="0"/>
              <a:t> </a:t>
            </a:r>
            <a:r>
              <a:rPr lang="fr-FR" sz="1700" dirty="0" err="1"/>
              <a:t>learning</a:t>
            </a:r>
            <a:endParaRPr lang="fr-FR" sz="17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BBA1AC1-5068-1E4A-9511-B4AD4BC9B996}"/>
              </a:ext>
            </a:extLst>
          </p:cNvPr>
          <p:cNvSpPr txBox="1">
            <a:spLocks/>
          </p:cNvSpPr>
          <p:nvPr/>
        </p:nvSpPr>
        <p:spPr>
          <a:xfrm>
            <a:off x="5685673" y="243073"/>
            <a:ext cx="6308523" cy="35511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400"/>
              </a:spcAft>
              <a:buFont typeface="Wingdings" pitchFamily="2" charset="2"/>
              <a:buChar char="§"/>
            </a:pPr>
            <a:r>
              <a:rPr lang="fr-FR" sz="1700" b="1" dirty="0"/>
              <a:t>ARCHITECTURE SÉLECTIONNÉE</a:t>
            </a:r>
          </a:p>
          <a:p>
            <a:pPr lvl="1">
              <a:lnSpc>
                <a:spcPct val="150000"/>
              </a:lnSpc>
              <a:spcAft>
                <a:spcPts val="400"/>
              </a:spcAft>
              <a:buFont typeface="Wingdings" pitchFamily="2" charset="2"/>
              <a:buChar char="Ø"/>
            </a:pPr>
            <a:r>
              <a:rPr lang="fr-FR" sz="1700" dirty="0"/>
              <a:t>Stockage S3 avec sécurisation via clés + rôle IAM</a:t>
            </a:r>
          </a:p>
          <a:p>
            <a:pPr lvl="1">
              <a:lnSpc>
                <a:spcPct val="150000"/>
              </a:lnSpc>
              <a:spcAft>
                <a:spcPts val="400"/>
              </a:spcAft>
              <a:buFont typeface="Wingdings" pitchFamily="2" charset="2"/>
              <a:buChar char="Ø"/>
            </a:pPr>
            <a:r>
              <a:rPr lang="fr-FR" sz="1700" dirty="0"/>
              <a:t>Traitements dans conteneur Docker avec </a:t>
            </a:r>
            <a:r>
              <a:rPr lang="fr-FR" sz="1700" dirty="0" err="1"/>
              <a:t>Spark</a:t>
            </a:r>
            <a:r>
              <a:rPr lang="fr-FR" sz="1700" dirty="0"/>
              <a:t> lancé sur instance EC2</a:t>
            </a:r>
          </a:p>
          <a:p>
            <a:pPr lvl="2">
              <a:lnSpc>
                <a:spcPct val="150000"/>
              </a:lnSpc>
              <a:spcAft>
                <a:spcPts val="400"/>
              </a:spcAft>
              <a:buFont typeface="System Font Regular"/>
              <a:buChar char="✅"/>
            </a:pPr>
            <a:r>
              <a:rPr lang="fr-FR" sz="1700" b="1" dirty="0" err="1"/>
              <a:t>Parallélisation</a:t>
            </a:r>
            <a:r>
              <a:rPr lang="fr-FR" sz="1700" b="1" dirty="0"/>
              <a:t> des calculs</a:t>
            </a:r>
          </a:p>
          <a:p>
            <a:pPr lvl="2">
              <a:lnSpc>
                <a:spcPct val="150000"/>
              </a:lnSpc>
              <a:spcAft>
                <a:spcPts val="400"/>
              </a:spcAft>
              <a:buFont typeface="System Font Regular"/>
              <a:buChar char="✅"/>
            </a:pPr>
            <a:r>
              <a:rPr lang="fr-FR" sz="1700" b="1" dirty="0"/>
              <a:t>Optimisation des lectures / écritures</a:t>
            </a:r>
          </a:p>
          <a:p>
            <a:pPr lvl="2">
              <a:lnSpc>
                <a:spcPct val="150000"/>
              </a:lnSpc>
              <a:spcAft>
                <a:spcPts val="400"/>
              </a:spcAft>
              <a:buFont typeface="System Font Regular"/>
              <a:buChar char="✅"/>
            </a:pPr>
            <a:r>
              <a:rPr lang="fr-FR" sz="1700" b="1" dirty="0"/>
              <a:t>Sécurité des données</a:t>
            </a:r>
          </a:p>
          <a:p>
            <a:pPr lvl="2">
              <a:lnSpc>
                <a:spcPct val="150000"/>
              </a:lnSpc>
              <a:spcAft>
                <a:spcPts val="400"/>
              </a:spcAft>
              <a:buFont typeface="System Font Regular"/>
              <a:buChar char="✅"/>
            </a:pPr>
            <a:r>
              <a:rPr lang="fr-FR" sz="1700" b="1" dirty="0" err="1"/>
              <a:t>Scalabilité</a:t>
            </a:r>
            <a:endParaRPr lang="fr-FR" sz="1700" b="1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DFCBAEB-4C8E-6448-BC57-57D64696ADA3}"/>
              </a:ext>
            </a:extLst>
          </p:cNvPr>
          <p:cNvSpPr txBox="1">
            <a:spLocks/>
          </p:cNvSpPr>
          <p:nvPr/>
        </p:nvSpPr>
        <p:spPr>
          <a:xfrm>
            <a:off x="5704407" y="5196925"/>
            <a:ext cx="6191572" cy="1269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400"/>
              </a:spcAft>
              <a:buFont typeface="Wingdings" pitchFamily="2" charset="2"/>
              <a:buChar char="§"/>
            </a:pPr>
            <a:r>
              <a:rPr lang="fr-FR" sz="1700" b="1" dirty="0"/>
              <a:t>AMÉLIORATIONS POSSIBLES</a:t>
            </a:r>
          </a:p>
          <a:p>
            <a:pPr lvl="1">
              <a:lnSpc>
                <a:spcPct val="150000"/>
              </a:lnSpc>
              <a:spcAft>
                <a:spcPts val="400"/>
              </a:spcAft>
              <a:buFont typeface="Wingdings" pitchFamily="2" charset="2"/>
              <a:buChar char="Ø"/>
            </a:pPr>
            <a:r>
              <a:rPr lang="fr-FR" sz="1700" dirty="0"/>
              <a:t>Cluster EMR pour passage à l’échelle automatique</a:t>
            </a:r>
          </a:p>
          <a:p>
            <a:pPr lvl="1">
              <a:lnSpc>
                <a:spcPct val="150000"/>
              </a:lnSpc>
              <a:spcAft>
                <a:spcPts val="400"/>
              </a:spcAft>
              <a:buFont typeface="Wingdings" pitchFamily="2" charset="2"/>
              <a:buChar char="Ø"/>
            </a:pPr>
            <a:r>
              <a:rPr lang="fr-FR" sz="1700" dirty="0"/>
              <a:t>Script Scala </a:t>
            </a:r>
            <a:r>
              <a:rPr lang="fr-FR" sz="1700"/>
              <a:t>pour accélération </a:t>
            </a:r>
            <a:r>
              <a:rPr lang="fr-FR" sz="1700" dirty="0"/>
              <a:t>vitesse de traitement</a:t>
            </a:r>
          </a:p>
        </p:txBody>
      </p:sp>
      <p:pic>
        <p:nvPicPr>
          <p:cNvPr id="5" name="Graphic 4" descr="Network with solid fill">
            <a:extLst>
              <a:ext uri="{FF2B5EF4-FFF2-40B4-BE49-F238E27FC236}">
                <a16:creationId xmlns:a16="http://schemas.microsoft.com/office/drawing/2014/main" id="{2B42CAA0-9710-1941-95D8-F33EEEAD9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96868" y="5196925"/>
            <a:ext cx="1447444" cy="1447444"/>
          </a:xfrm>
          <a:prstGeom prst="rect">
            <a:avLst/>
          </a:prstGeom>
        </p:spPr>
      </p:pic>
      <p:pic>
        <p:nvPicPr>
          <p:cNvPr id="13" name="Graphic 12" descr="Connected with solid fill">
            <a:extLst>
              <a:ext uri="{FF2B5EF4-FFF2-40B4-BE49-F238E27FC236}">
                <a16:creationId xmlns:a16="http://schemas.microsoft.com/office/drawing/2014/main" id="{F407A7C3-BE21-6649-8945-01F7AE0B4B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30129" y="3924081"/>
            <a:ext cx="1180922" cy="1180922"/>
          </a:xfrm>
          <a:prstGeom prst="rect">
            <a:avLst/>
          </a:prstGeom>
        </p:spPr>
      </p:pic>
      <p:sp>
        <p:nvSpPr>
          <p:cNvPr id="24" name="Rectangle 23" descr="Blockchain with solid fill">
            <a:extLst>
              <a:ext uri="{FF2B5EF4-FFF2-40B4-BE49-F238E27FC236}">
                <a16:creationId xmlns:a16="http://schemas.microsoft.com/office/drawing/2014/main" id="{9662EE58-DA19-DC4B-A6C3-ACEB82C86592}"/>
              </a:ext>
            </a:extLst>
          </p:cNvPr>
          <p:cNvSpPr/>
          <p:nvPr/>
        </p:nvSpPr>
        <p:spPr>
          <a:xfrm>
            <a:off x="3568562" y="943533"/>
            <a:ext cx="2135845" cy="2135845"/>
          </a:xfrm>
          <a:prstGeom prst="rect">
            <a:avLst/>
          </a:pr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2724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D55BBA-27BE-BB43-A8B1-D3857FA6A77F}"/>
              </a:ext>
            </a:extLst>
          </p:cNvPr>
          <p:cNvSpPr txBox="1"/>
          <p:nvPr/>
        </p:nvSpPr>
        <p:spPr>
          <a:xfrm>
            <a:off x="2358390" y="1520190"/>
            <a:ext cx="7475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/>
              <a:t>MERCI POUR VOTRE ATTENTION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D62E6F-6A5A-E643-8F26-A5905FC4A9C7}"/>
              </a:ext>
            </a:extLst>
          </p:cNvPr>
          <p:cNvSpPr txBox="1"/>
          <p:nvPr/>
        </p:nvSpPr>
        <p:spPr>
          <a:xfrm>
            <a:off x="2358390" y="4461510"/>
            <a:ext cx="7475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/>
              <a:t>AVEZ-VOUS DES QUESTIONS ?</a:t>
            </a:r>
          </a:p>
        </p:txBody>
      </p:sp>
      <p:pic>
        <p:nvPicPr>
          <p:cNvPr id="8" name="Graphic 7" descr="Questions">
            <a:extLst>
              <a:ext uri="{FF2B5EF4-FFF2-40B4-BE49-F238E27FC236}">
                <a16:creationId xmlns:a16="http://schemas.microsoft.com/office/drawing/2014/main" id="{A92A42C0-108A-9F40-BCF7-899BC2E88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4420" y="2430780"/>
            <a:ext cx="1939290" cy="1939290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FF1ECCD-D1B9-2249-A1F6-41EF3C237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5" name="Footer Placeholder 7">
            <a:extLst>
              <a:ext uri="{FF2B5EF4-FFF2-40B4-BE49-F238E27FC236}">
                <a16:creationId xmlns:a16="http://schemas.microsoft.com/office/drawing/2014/main" id="{E3DA6CD1-143F-CB4D-8AC2-901F4BAD6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6800" y="6328800"/>
            <a:ext cx="2274030" cy="377825"/>
          </a:xfrm>
        </p:spPr>
        <p:txBody>
          <a:bodyPr/>
          <a:lstStyle/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</p:spTree>
    <p:extLst>
      <p:ext uri="{BB962C8B-B14F-4D97-AF65-F5344CB8AC3E}">
        <p14:creationId xmlns:p14="http://schemas.microsoft.com/office/powerpoint/2010/main" val="3054120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EF815-D39D-E445-B919-A19D1E685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CADRE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320FA9-FCFC-454B-917D-EAA8C65BF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5233" y="6328799"/>
            <a:ext cx="2274030" cy="377825"/>
          </a:xfrm>
        </p:spPr>
        <p:txBody>
          <a:bodyPr/>
          <a:lstStyle/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70CF43-C278-A041-97A5-2B15A3E00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308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2749E-9531-6D4C-B747-8FE3FE735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8021" y="643462"/>
            <a:ext cx="4758820" cy="1828276"/>
          </a:xfrm>
        </p:spPr>
        <p:txBody>
          <a:bodyPr>
            <a:normAutofit/>
          </a:bodyPr>
          <a:lstStyle/>
          <a:p>
            <a:r>
              <a:rPr lang="fr-FR" sz="3200" dirty="0"/>
              <a:t>L’IA AU SERVICE DE L’AGRITECH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A862E-E726-BD4E-8ACB-3FB4076D4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9434" y="2471738"/>
            <a:ext cx="4713496" cy="361040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 typeface=".Apple Color Emoji UI"/>
              <a:buChar char="🎯"/>
            </a:pPr>
            <a:r>
              <a:rPr lang="fr-FR" sz="2400" dirty="0"/>
              <a:t> Mettre en place la chaîne de prétraitement des données d’un moteur </a:t>
            </a:r>
            <a:r>
              <a:rPr lang="fr-FR" sz="2400"/>
              <a:t>de classification pour </a:t>
            </a:r>
            <a:r>
              <a:rPr lang="fr-FR" sz="2400" dirty="0"/>
              <a:t>faire face à une explosion de la demande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Ø"/>
            </a:pPr>
            <a:r>
              <a:rPr lang="fr-FR" sz="2200" dirty="0"/>
              <a:t>Architecture et traitements 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fr-FR" sz="2200" dirty="0"/>
              <a:t>     </a:t>
            </a:r>
            <a:r>
              <a:rPr lang="fr-FR" sz="2200" dirty="0" err="1"/>
              <a:t>Big</a:t>
            </a:r>
            <a:r>
              <a:rPr lang="fr-FR" sz="2200" dirty="0"/>
              <a:t> Data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ü"/>
            </a:pPr>
            <a:endParaRPr lang="fr-FR" sz="2200" dirty="0"/>
          </a:p>
          <a:p>
            <a:pPr>
              <a:lnSpc>
                <a:spcPct val="90000"/>
              </a:lnSpc>
              <a:buFont typeface="System Font Regular"/>
              <a:buChar char="🧩"/>
            </a:pPr>
            <a:r>
              <a:rPr lang="fr-FR" sz="2400" dirty="0"/>
              <a:t> Jeu d’images de fruits et légumes </a:t>
            </a:r>
          </a:p>
          <a:p>
            <a:pPr lvl="1">
              <a:buFont typeface="Wingdings" pitchFamily="2" charset="2"/>
              <a:buChar char="ü"/>
            </a:pPr>
            <a:r>
              <a:rPr lang="fr-FR" sz="2000" dirty="0"/>
              <a:t>90483 images</a:t>
            </a:r>
          </a:p>
          <a:p>
            <a:pPr lvl="1">
              <a:buFont typeface="Wingdings" pitchFamily="2" charset="2"/>
              <a:buChar char="ü"/>
            </a:pPr>
            <a:r>
              <a:rPr lang="fr-FR" sz="2000" dirty="0"/>
              <a:t>131 classes 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B1E7F257-6DAD-4B47-80C5-72B670F57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03720" y="6328800"/>
            <a:ext cx="1609739" cy="378000"/>
          </a:xfrm>
        </p:spPr>
        <p:txBody>
          <a:bodyPr/>
          <a:lstStyle/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34C3C99-E8E8-F446-BEDC-D2774F9D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6F13F4-692A-BD4C-8E78-3900784B9F1A}"/>
              </a:ext>
            </a:extLst>
          </p:cNvPr>
          <p:cNvSpPr/>
          <p:nvPr/>
        </p:nvSpPr>
        <p:spPr>
          <a:xfrm>
            <a:off x="0" y="0"/>
            <a:ext cx="6720840" cy="68799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57ECC4-D32A-6447-BA61-C9F575D60E8E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CADRE</a:t>
            </a:r>
          </a:p>
        </p:txBody>
      </p:sp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7ECD5F2E-A401-3745-8447-F91590F65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478" y="1870693"/>
            <a:ext cx="38735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67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EF815-D39D-E445-B919-A19D1E685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BIG DATA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320FA9-FCFC-454B-917D-EAA8C65BF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5233" y="6328799"/>
            <a:ext cx="2274030" cy="377825"/>
          </a:xfrm>
        </p:spPr>
        <p:txBody>
          <a:bodyPr/>
          <a:lstStyle/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70CF43-C278-A041-97A5-2B15A3E00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C442AF1-8131-F24B-A3A1-29AFFD7F7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/>
          <a:lstStyle/>
          <a:p>
            <a:r>
              <a:rPr lang="fr-FR" dirty="0"/>
              <a:t>CONCEPTS – CONTRAINTES – solutions</a:t>
            </a:r>
          </a:p>
        </p:txBody>
      </p:sp>
    </p:spTree>
    <p:extLst>
      <p:ext uri="{BB962C8B-B14F-4D97-AF65-F5344CB8AC3E}">
        <p14:creationId xmlns:p14="http://schemas.microsoft.com/office/powerpoint/2010/main" val="2071027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LE BIG DATA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9E2D26-506F-B449-9F38-4ED733098BE5}"/>
              </a:ext>
            </a:extLst>
          </p:cNvPr>
          <p:cNvSpPr txBox="1">
            <a:spLocks/>
          </p:cNvSpPr>
          <p:nvPr/>
        </p:nvSpPr>
        <p:spPr>
          <a:xfrm>
            <a:off x="7161864" y="671989"/>
            <a:ext cx="4851065" cy="189379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CONCEPTS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endParaRPr lang="fr-FR" sz="2700" dirty="0">
              <a:solidFill>
                <a:schemeClr val="accent1"/>
              </a:solidFill>
            </a:endParaRPr>
          </a:p>
          <a:p>
            <a:r>
              <a:rPr lang="fr-FR" sz="3100" dirty="0">
                <a:solidFill>
                  <a:schemeClr val="accent1"/>
                </a:solidFill>
              </a:rPr>
              <a:t>Le BIG DATA, c'est QUOI 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C33657-7795-FD4A-B238-BD2989145DDD}"/>
              </a:ext>
            </a:extLst>
          </p:cNvPr>
          <p:cNvSpPr txBox="1"/>
          <p:nvPr/>
        </p:nvSpPr>
        <p:spPr>
          <a:xfrm>
            <a:off x="7364978" y="3002973"/>
            <a:ext cx="4099947" cy="3183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Flux de données massifs riches en potentiel 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endParaRPr lang="fr-FR" dirty="0"/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Challenges en termes de :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Stockage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Exploitation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CB33153-570B-7043-8B20-E96A38F24062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4" name="Graphic 23" descr="Internet Of Things with solid fill">
            <a:extLst>
              <a:ext uri="{FF2B5EF4-FFF2-40B4-BE49-F238E27FC236}">
                <a16:creationId xmlns:a16="http://schemas.microsoft.com/office/drawing/2014/main" id="{F31BC89B-4AA1-6148-AA09-572C8A237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81829" y="2589153"/>
            <a:ext cx="2012377" cy="2012377"/>
          </a:xfrm>
          <a:prstGeom prst="rect">
            <a:avLst/>
          </a:prstGeom>
        </p:spPr>
      </p:pic>
      <p:pic>
        <p:nvPicPr>
          <p:cNvPr id="26" name="Graphic 25" descr="Ui Ux with solid fill">
            <a:extLst>
              <a:ext uri="{FF2B5EF4-FFF2-40B4-BE49-F238E27FC236}">
                <a16:creationId xmlns:a16="http://schemas.microsoft.com/office/drawing/2014/main" id="{2D60393A-2105-8542-9EAD-FA95993A62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9624" y="437019"/>
            <a:ext cx="2012377" cy="2012377"/>
          </a:xfrm>
          <a:prstGeom prst="rect">
            <a:avLst/>
          </a:prstGeom>
        </p:spPr>
      </p:pic>
      <p:pic>
        <p:nvPicPr>
          <p:cNvPr id="30" name="Graphic 29" descr="Online Network with solid fill">
            <a:extLst>
              <a:ext uri="{FF2B5EF4-FFF2-40B4-BE49-F238E27FC236}">
                <a16:creationId xmlns:a16="http://schemas.microsoft.com/office/drawing/2014/main" id="{4514A9B3-F03B-8C48-9843-744B5CBC0D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75298" y="643107"/>
            <a:ext cx="1602000" cy="1602000"/>
          </a:xfrm>
          <a:prstGeom prst="rect">
            <a:avLst/>
          </a:prstGeom>
        </p:spPr>
      </p:pic>
      <p:pic>
        <p:nvPicPr>
          <p:cNvPr id="32" name="Graphic 31" descr="Email with solid fill">
            <a:extLst>
              <a:ext uri="{FF2B5EF4-FFF2-40B4-BE49-F238E27FC236}">
                <a16:creationId xmlns:a16="http://schemas.microsoft.com/office/drawing/2014/main" id="{3069951C-01F5-354E-8076-74B604D5D0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80648" y="5037277"/>
            <a:ext cx="1415352" cy="1415352"/>
          </a:xfrm>
          <a:prstGeom prst="rect">
            <a:avLst/>
          </a:prstGeom>
        </p:spPr>
      </p:pic>
      <p:pic>
        <p:nvPicPr>
          <p:cNvPr id="38" name="Graphic 37" descr="Wireless with solid fill">
            <a:extLst>
              <a:ext uri="{FF2B5EF4-FFF2-40B4-BE49-F238E27FC236}">
                <a16:creationId xmlns:a16="http://schemas.microsoft.com/office/drawing/2014/main" id="{24DF8335-88A3-194B-AC13-EAC534043FC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29485" y="4122877"/>
            <a:ext cx="914400" cy="914400"/>
          </a:xfrm>
          <a:prstGeom prst="rect">
            <a:avLst/>
          </a:prstGeom>
        </p:spPr>
      </p:pic>
      <p:pic>
        <p:nvPicPr>
          <p:cNvPr id="42" name="Graphic 41" descr="Wireless with solid fill">
            <a:extLst>
              <a:ext uri="{FF2B5EF4-FFF2-40B4-BE49-F238E27FC236}">
                <a16:creationId xmlns:a16="http://schemas.microsoft.com/office/drawing/2014/main" id="{0D43A351-00F6-8E4D-889E-136C45A591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>
            <a:off x="4029485" y="1994371"/>
            <a:ext cx="914400" cy="914400"/>
          </a:xfrm>
          <a:prstGeom prst="rect">
            <a:avLst/>
          </a:prstGeom>
        </p:spPr>
      </p:pic>
      <p:pic>
        <p:nvPicPr>
          <p:cNvPr id="43" name="Graphic 42" descr="Wireless with solid fill">
            <a:extLst>
              <a:ext uri="{FF2B5EF4-FFF2-40B4-BE49-F238E27FC236}">
                <a16:creationId xmlns:a16="http://schemas.microsoft.com/office/drawing/2014/main" id="{44B35890-CB57-B640-AA3E-6433F4D66FF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0800000">
            <a:off x="1904537" y="1994371"/>
            <a:ext cx="914400" cy="914400"/>
          </a:xfrm>
          <a:prstGeom prst="rect">
            <a:avLst/>
          </a:prstGeom>
        </p:spPr>
      </p:pic>
      <p:pic>
        <p:nvPicPr>
          <p:cNvPr id="44" name="Graphic 43" descr="Wireless with solid fill">
            <a:extLst>
              <a:ext uri="{FF2B5EF4-FFF2-40B4-BE49-F238E27FC236}">
                <a16:creationId xmlns:a16="http://schemas.microsoft.com/office/drawing/2014/main" id="{5E41790D-E9E5-FC43-B395-2864CFE011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1904536" y="4122877"/>
            <a:ext cx="914400" cy="914400"/>
          </a:xfrm>
          <a:prstGeom prst="rect">
            <a:avLst/>
          </a:prstGeom>
        </p:spPr>
      </p:pic>
      <p:pic>
        <p:nvPicPr>
          <p:cNvPr id="40" name="Graphic 39" descr="House with solid fill">
            <a:extLst>
              <a:ext uri="{FF2B5EF4-FFF2-40B4-BE49-F238E27FC236}">
                <a16:creationId xmlns:a16="http://schemas.microsoft.com/office/drawing/2014/main" id="{31473463-646B-C843-91DB-B80D9688F3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78775" y="4617658"/>
            <a:ext cx="2005372" cy="20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80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4AF32AB-4295-7542-AD97-9893FB090721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9DE061AD-A89A-F540-A872-2B3EABA10643}"/>
              </a:ext>
            </a:extLst>
          </p:cNvPr>
          <p:cNvSpPr/>
          <p:nvPr/>
        </p:nvSpPr>
        <p:spPr>
          <a:xfrm>
            <a:off x="1263122" y="1629622"/>
            <a:ext cx="3832332" cy="3816691"/>
          </a:xfrm>
          <a:prstGeom prst="triangle">
            <a:avLst/>
          </a:prstGeom>
          <a:solidFill>
            <a:schemeClr val="tx1"/>
          </a:solidFill>
          <a:ln w="254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47BEB25-FCF3-D24D-9122-611D3949776D}"/>
              </a:ext>
            </a:extLst>
          </p:cNvPr>
          <p:cNvSpPr/>
          <p:nvPr/>
        </p:nvSpPr>
        <p:spPr>
          <a:xfrm>
            <a:off x="500323" y="4281432"/>
            <a:ext cx="1915266" cy="191526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FA267CD-6CD7-A548-A51B-3183220F5C15}"/>
              </a:ext>
            </a:extLst>
          </p:cNvPr>
          <p:cNvSpPr/>
          <p:nvPr/>
        </p:nvSpPr>
        <p:spPr>
          <a:xfrm>
            <a:off x="3940974" y="4281432"/>
            <a:ext cx="1915266" cy="191526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LE BIG DATA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9E2D26-506F-B449-9F38-4ED733098BE5}"/>
              </a:ext>
            </a:extLst>
          </p:cNvPr>
          <p:cNvSpPr txBox="1">
            <a:spLocks/>
          </p:cNvSpPr>
          <p:nvPr/>
        </p:nvSpPr>
        <p:spPr>
          <a:xfrm>
            <a:off x="7161864" y="671989"/>
            <a:ext cx="4851065" cy="189379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CONTRAINTES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3100" dirty="0">
                <a:solidFill>
                  <a:schemeClr val="accent1"/>
                </a:solidFill>
              </a:rPr>
              <a:t>LES 3 V </a:t>
            </a:r>
            <a:endParaRPr lang="fr-FR" sz="3100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C33657-7795-FD4A-B238-BD2989145DDD}"/>
              </a:ext>
            </a:extLst>
          </p:cNvPr>
          <p:cNvSpPr txBox="1"/>
          <p:nvPr/>
        </p:nvSpPr>
        <p:spPr>
          <a:xfrm>
            <a:off x="7339272" y="2631390"/>
            <a:ext cx="4352405" cy="3620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b="1" dirty="0"/>
              <a:t>Volume 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Des </a:t>
            </a:r>
            <a:r>
              <a:rPr lang="fr-FR" dirty="0">
                <a:solidFill>
                  <a:schemeClr val="accent1"/>
                </a:solidFill>
              </a:rPr>
              <a:t>volumes</a:t>
            </a:r>
            <a:r>
              <a:rPr lang="fr-FR" dirty="0"/>
              <a:t> </a:t>
            </a:r>
            <a:r>
              <a:rPr lang="fr-FR" dirty="0">
                <a:solidFill>
                  <a:schemeClr val="accent1"/>
                </a:solidFill>
              </a:rPr>
              <a:t>variables</a:t>
            </a:r>
            <a:r>
              <a:rPr lang="fr-FR" dirty="0"/>
              <a:t> et </a:t>
            </a:r>
            <a:r>
              <a:rPr lang="fr-FR" dirty="0">
                <a:solidFill>
                  <a:schemeClr val="accent1"/>
                </a:solidFill>
              </a:rPr>
              <a:t>importants</a:t>
            </a:r>
            <a:r>
              <a:rPr lang="fr-FR" dirty="0"/>
              <a:t> doivent pouvoir être accommodés</a:t>
            </a:r>
            <a:endParaRPr lang="fr-FR" sz="1200" dirty="0"/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b="1" dirty="0"/>
              <a:t>Variété 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Des </a:t>
            </a:r>
            <a:r>
              <a:rPr lang="fr-FR" dirty="0">
                <a:solidFill>
                  <a:schemeClr val="accent1"/>
                </a:solidFill>
              </a:rPr>
              <a:t>données</a:t>
            </a:r>
            <a:r>
              <a:rPr lang="fr-FR" dirty="0"/>
              <a:t> </a:t>
            </a:r>
            <a:r>
              <a:rPr lang="fr-FR" dirty="0">
                <a:solidFill>
                  <a:schemeClr val="accent1"/>
                </a:solidFill>
              </a:rPr>
              <a:t>variées</a:t>
            </a:r>
            <a:r>
              <a:rPr lang="fr-FR" dirty="0"/>
              <a:t> et potentiellement </a:t>
            </a:r>
            <a:r>
              <a:rPr lang="fr-FR" dirty="0">
                <a:solidFill>
                  <a:schemeClr val="accent1"/>
                </a:solidFill>
              </a:rPr>
              <a:t>variables</a:t>
            </a:r>
            <a:r>
              <a:rPr lang="fr-FR" dirty="0"/>
              <a:t> doivent pouvoir être accommodées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b="1" dirty="0"/>
              <a:t>Vélocité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Les données doivent être </a:t>
            </a:r>
            <a:r>
              <a:rPr lang="fr-FR" dirty="0">
                <a:solidFill>
                  <a:schemeClr val="accent1"/>
                </a:solidFill>
              </a:rPr>
              <a:t>rapidement et facilement exploitables</a:t>
            </a:r>
            <a:r>
              <a:rPr lang="fr-FR" dirty="0"/>
              <a:t>, quel que soit le volume</a:t>
            </a:r>
            <a:endParaRPr lang="fr-FR" sz="1200" dirty="0"/>
          </a:p>
        </p:txBody>
      </p:sp>
      <p:pic>
        <p:nvPicPr>
          <p:cNvPr id="27" name="Graphic 26" descr="Basic Shapes with solid fill">
            <a:extLst>
              <a:ext uri="{FF2B5EF4-FFF2-40B4-BE49-F238E27FC236}">
                <a16:creationId xmlns:a16="http://schemas.microsoft.com/office/drawing/2014/main" id="{DBAF9062-2A8F-964C-9B6D-73FF930BB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277" y="4448872"/>
            <a:ext cx="1091022" cy="1091022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0D0EAC3-AD20-CE47-8E03-5E15EA3E0E84}"/>
              </a:ext>
            </a:extLst>
          </p:cNvPr>
          <p:cNvSpPr/>
          <p:nvPr/>
        </p:nvSpPr>
        <p:spPr>
          <a:xfrm>
            <a:off x="2207366" y="671989"/>
            <a:ext cx="1915266" cy="191526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4BD0C3-0FBD-9B4E-91F9-404E557368B6}"/>
              </a:ext>
            </a:extLst>
          </p:cNvPr>
          <p:cNvSpPr txBox="1"/>
          <p:nvPr/>
        </p:nvSpPr>
        <p:spPr>
          <a:xfrm>
            <a:off x="2446176" y="1706633"/>
            <a:ext cx="1494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Volume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040F3DF-786F-514D-82A3-4E0D67C39DB3}"/>
              </a:ext>
            </a:extLst>
          </p:cNvPr>
          <p:cNvSpPr txBox="1"/>
          <p:nvPr/>
        </p:nvSpPr>
        <p:spPr>
          <a:xfrm>
            <a:off x="4142552" y="5338940"/>
            <a:ext cx="1614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Vélocité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A4352A-CB9E-DA4B-BB05-6188CD9614E1}"/>
              </a:ext>
            </a:extLst>
          </p:cNvPr>
          <p:cNvSpPr txBox="1"/>
          <p:nvPr/>
        </p:nvSpPr>
        <p:spPr>
          <a:xfrm>
            <a:off x="781996" y="5338940"/>
            <a:ext cx="1614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Variété</a:t>
            </a:r>
          </a:p>
        </p:txBody>
      </p:sp>
      <p:pic>
        <p:nvPicPr>
          <p:cNvPr id="11" name="Graphic 10" descr="Cube with solid fill">
            <a:extLst>
              <a:ext uri="{FF2B5EF4-FFF2-40B4-BE49-F238E27FC236}">
                <a16:creationId xmlns:a16="http://schemas.microsoft.com/office/drawing/2014/main" id="{BB1D7FC8-96E2-2749-A860-1B10AE77D3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36375" y="908847"/>
            <a:ext cx="914400" cy="914400"/>
          </a:xfrm>
          <a:prstGeom prst="rect">
            <a:avLst/>
          </a:prstGeom>
        </p:spPr>
      </p:pic>
      <p:pic>
        <p:nvPicPr>
          <p:cNvPr id="26" name="Graphic 25" descr="Stopwatch with solid fill">
            <a:extLst>
              <a:ext uri="{FF2B5EF4-FFF2-40B4-BE49-F238E27FC236}">
                <a16:creationId xmlns:a16="http://schemas.microsoft.com/office/drawing/2014/main" id="{589AB8E2-23FC-694F-AF64-693345976C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94437" y="4448129"/>
            <a:ext cx="998184" cy="99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022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LE BIG DATA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9E2D26-506F-B449-9F38-4ED733098BE5}"/>
              </a:ext>
            </a:extLst>
          </p:cNvPr>
          <p:cNvSpPr txBox="1">
            <a:spLocks/>
          </p:cNvSpPr>
          <p:nvPr/>
        </p:nvSpPr>
        <p:spPr>
          <a:xfrm>
            <a:off x="7161864" y="671989"/>
            <a:ext cx="4851065" cy="189379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SOLUTION : Une Infrastructure distribuée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3100" dirty="0">
                <a:solidFill>
                  <a:schemeClr val="accent1"/>
                </a:solidFill>
              </a:rPr>
              <a:t>LE STOCKAGE DISTRIBUÉ</a:t>
            </a:r>
            <a:endParaRPr lang="fr-FR" sz="3100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C33657-7795-FD4A-B238-BD2989145DDD}"/>
              </a:ext>
            </a:extLst>
          </p:cNvPr>
          <p:cNvSpPr txBox="1"/>
          <p:nvPr/>
        </p:nvSpPr>
        <p:spPr>
          <a:xfrm>
            <a:off x="7339272" y="2631390"/>
            <a:ext cx="4352405" cy="3620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Volume</a:t>
            </a:r>
          </a:p>
          <a:p>
            <a:pPr marL="800100" lvl="1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ü"/>
            </a:pPr>
            <a:r>
              <a:rPr lang="fr-FR" dirty="0"/>
              <a:t>Passage à l’échelle possible</a:t>
            </a:r>
          </a:p>
          <a:p>
            <a:pPr marL="800100" lvl="1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ü"/>
            </a:pPr>
            <a:r>
              <a:rPr lang="fr-FR" dirty="0"/>
              <a:t>Une bonne compression</a:t>
            </a:r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Variété</a:t>
            </a:r>
          </a:p>
          <a:p>
            <a:pPr marL="800100" lvl="1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ü"/>
            </a:pPr>
            <a:r>
              <a:rPr lang="fr-FR" dirty="0"/>
              <a:t>Capacité d’évolution</a:t>
            </a:r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Vélocité</a:t>
            </a:r>
          </a:p>
          <a:p>
            <a:pPr marL="800100" lvl="1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ü"/>
            </a:pPr>
            <a:r>
              <a:rPr lang="fr-FR" dirty="0"/>
              <a:t>Partitionnement</a:t>
            </a:r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Résilience</a:t>
            </a:r>
          </a:p>
          <a:p>
            <a:pPr marL="800100" lvl="1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ü"/>
            </a:pPr>
            <a:r>
              <a:rPr lang="fr-FR" dirty="0"/>
              <a:t>Redondance</a:t>
            </a:r>
          </a:p>
          <a:p>
            <a:pPr marL="800100" lvl="1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ü"/>
            </a:pPr>
            <a:r>
              <a:rPr lang="fr-FR" dirty="0"/>
              <a:t>Tolérance aux pannes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AF32AB-4295-7542-AD97-9893FB090721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76959F-CC99-A849-9301-C8C5A2A09AA2}"/>
              </a:ext>
            </a:extLst>
          </p:cNvPr>
          <p:cNvSpPr txBox="1"/>
          <p:nvPr/>
        </p:nvSpPr>
        <p:spPr>
          <a:xfrm>
            <a:off x="80452" y="486784"/>
            <a:ext cx="6556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accent1"/>
                </a:solidFill>
              </a:rPr>
              <a:t>SOLUTIONS DE STOCKAGE BIG DATA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981CAAE3-D3A3-FA4B-9EA5-487EF27AB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95" y="2658371"/>
            <a:ext cx="1257301" cy="12573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286F38-0D5F-5C49-9AB1-25A33802B47A}"/>
              </a:ext>
            </a:extLst>
          </p:cNvPr>
          <p:cNvSpPr txBox="1"/>
          <p:nvPr/>
        </p:nvSpPr>
        <p:spPr>
          <a:xfrm>
            <a:off x="2023740" y="2748412"/>
            <a:ext cx="44437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accent2"/>
                </a:solidFill>
              </a:rPr>
              <a:t>Microsoft Azure</a:t>
            </a:r>
          </a:p>
          <a:p>
            <a:r>
              <a:rPr lang="fr-FR" sz="32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Blob Storage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C149A382-EC6D-F843-B082-4043733FB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54" y="1322759"/>
            <a:ext cx="1257301" cy="125730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D16FD0-DE73-AE4F-8D41-C2293B020E19}"/>
              </a:ext>
            </a:extLst>
          </p:cNvPr>
          <p:cNvSpPr txBox="1"/>
          <p:nvPr/>
        </p:nvSpPr>
        <p:spPr>
          <a:xfrm>
            <a:off x="2023740" y="1412800"/>
            <a:ext cx="44437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accent2"/>
                </a:solidFill>
              </a:rPr>
              <a:t>G</a:t>
            </a:r>
            <a:r>
              <a:rPr lang="fr-FR" sz="3200" dirty="0">
                <a:solidFill>
                  <a:srgbClr val="FF0000"/>
                </a:solidFill>
              </a:rPr>
              <a:t>o</a:t>
            </a:r>
            <a:r>
              <a:rPr lang="fr-FR" sz="3200" dirty="0">
                <a:solidFill>
                  <a:schemeClr val="accent5"/>
                </a:solidFill>
              </a:rPr>
              <a:t>o</a:t>
            </a:r>
            <a:r>
              <a:rPr lang="fr-FR" sz="3200" dirty="0">
                <a:solidFill>
                  <a:schemeClr val="accent2"/>
                </a:solidFill>
              </a:rPr>
              <a:t>g</a:t>
            </a:r>
            <a:r>
              <a:rPr lang="fr-FR" sz="3200" dirty="0">
                <a:solidFill>
                  <a:srgbClr val="00B050"/>
                </a:solidFill>
              </a:rPr>
              <a:t>l</a:t>
            </a:r>
            <a:r>
              <a:rPr lang="fr-FR" sz="3200" dirty="0">
                <a:solidFill>
                  <a:srgbClr val="FF0000"/>
                </a:solidFill>
              </a:rPr>
              <a:t>e</a:t>
            </a:r>
          </a:p>
          <a:p>
            <a:r>
              <a:rPr lang="fr-FR" sz="32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Cloud Storage</a:t>
            </a:r>
          </a:p>
        </p:txBody>
      </p:sp>
      <p:pic>
        <p:nvPicPr>
          <p:cNvPr id="23" name="Picture 22" descr="A picture containing logo&#10;&#10;Description automatically generated">
            <a:extLst>
              <a:ext uri="{FF2B5EF4-FFF2-40B4-BE49-F238E27FC236}">
                <a16:creationId xmlns:a16="http://schemas.microsoft.com/office/drawing/2014/main" id="{BED3DAA3-CCA6-4B4F-8FFB-388A68075B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813" t="25302" r="24542" b="13308"/>
          <a:stretch/>
        </p:blipFill>
        <p:spPr>
          <a:xfrm>
            <a:off x="573095" y="3989494"/>
            <a:ext cx="1257300" cy="147156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4284D9E-8C53-D340-B250-4276469D63B5}"/>
              </a:ext>
            </a:extLst>
          </p:cNvPr>
          <p:cNvSpPr txBox="1"/>
          <p:nvPr/>
        </p:nvSpPr>
        <p:spPr>
          <a:xfrm>
            <a:off x="2005772" y="4084024"/>
            <a:ext cx="44437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accent5"/>
                </a:solidFill>
              </a:rPr>
              <a:t>Amazon Web Services</a:t>
            </a:r>
          </a:p>
          <a:p>
            <a:r>
              <a:rPr lang="fr-FR" sz="32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S3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4602A34F-500E-6945-9261-023445196B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733" y="5394417"/>
            <a:ext cx="1471567" cy="147156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4CA5C62-43DF-1647-8CCE-5DADF9156EAE}"/>
              </a:ext>
            </a:extLst>
          </p:cNvPr>
          <p:cNvSpPr txBox="1"/>
          <p:nvPr/>
        </p:nvSpPr>
        <p:spPr>
          <a:xfrm>
            <a:off x="2008392" y="5419636"/>
            <a:ext cx="44437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E05242"/>
                </a:solidFill>
              </a:rPr>
              <a:t>Apache</a:t>
            </a:r>
          </a:p>
          <a:p>
            <a:r>
              <a:rPr lang="fr-FR" sz="3200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Hadoop</a:t>
            </a:r>
            <a:endParaRPr lang="fr-FR" sz="32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569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LE BIG DATA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9E2D26-506F-B449-9F38-4ED733098BE5}"/>
              </a:ext>
            </a:extLst>
          </p:cNvPr>
          <p:cNvSpPr txBox="1">
            <a:spLocks/>
          </p:cNvSpPr>
          <p:nvPr/>
        </p:nvSpPr>
        <p:spPr>
          <a:xfrm>
            <a:off x="7161864" y="671989"/>
            <a:ext cx="4851065" cy="189379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SOLUTION : une infrastructure distribuée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3100" dirty="0">
                <a:solidFill>
                  <a:schemeClr val="accent1"/>
                </a:solidFill>
              </a:rPr>
              <a:t>LES CALCULS DISTRIBUÉS</a:t>
            </a:r>
            <a:endParaRPr lang="fr-FR" sz="3100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C33657-7795-FD4A-B238-BD2989145DDD}"/>
              </a:ext>
            </a:extLst>
          </p:cNvPr>
          <p:cNvSpPr txBox="1"/>
          <p:nvPr/>
        </p:nvSpPr>
        <p:spPr>
          <a:xfrm>
            <a:off x="7339272" y="2631390"/>
            <a:ext cx="4352405" cy="3620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Vélocité</a:t>
            </a:r>
          </a:p>
          <a:p>
            <a:pPr marL="800100" lvl="1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ü"/>
            </a:pPr>
            <a:r>
              <a:rPr lang="fr-FR" dirty="0"/>
              <a:t>Partitionnement</a:t>
            </a:r>
          </a:p>
          <a:p>
            <a:pPr marL="800100" lvl="1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ü"/>
            </a:pPr>
            <a:r>
              <a:rPr lang="fr-FR" dirty="0"/>
              <a:t>Optimisation des opérations de lecture / écriture</a:t>
            </a:r>
          </a:p>
          <a:p>
            <a:pPr marL="800100" lvl="1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ü"/>
            </a:pPr>
            <a:r>
              <a:rPr lang="fr-FR" dirty="0"/>
              <a:t>Passage à l’échelle</a:t>
            </a:r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Résilience</a:t>
            </a:r>
          </a:p>
          <a:p>
            <a:pPr marL="800100" lvl="1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ü"/>
            </a:pPr>
            <a:r>
              <a:rPr lang="fr-FR" dirty="0"/>
              <a:t>Tolérance aux pannes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AF32AB-4295-7542-AD97-9893FB090721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F813E3D-819B-B340-8A31-0CFFB04CE8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6231"/>
          <a:stretch/>
        </p:blipFill>
        <p:spPr>
          <a:xfrm>
            <a:off x="30234" y="1183464"/>
            <a:ext cx="6606592" cy="18804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BB4A845-0C05-E646-A3BF-CEEB7CB49DD8}"/>
              </a:ext>
            </a:extLst>
          </p:cNvPr>
          <p:cNvSpPr txBox="1"/>
          <p:nvPr/>
        </p:nvSpPr>
        <p:spPr>
          <a:xfrm>
            <a:off x="80452" y="23478"/>
            <a:ext cx="6556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1"/>
                </a:solidFill>
              </a:rPr>
              <a:t>CLUSTER DE CALCUL - FONCTIONNEMENT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1672CE-DDA5-D74B-AF09-782ED0AC50D1}"/>
              </a:ext>
            </a:extLst>
          </p:cNvPr>
          <p:cNvSpPr/>
          <p:nvPr/>
        </p:nvSpPr>
        <p:spPr>
          <a:xfrm>
            <a:off x="6467618" y="914400"/>
            <a:ext cx="123488" cy="335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C36C69-3CB6-C64E-8D8F-77F319F6E370}"/>
              </a:ext>
            </a:extLst>
          </p:cNvPr>
          <p:cNvSpPr/>
          <p:nvPr/>
        </p:nvSpPr>
        <p:spPr>
          <a:xfrm>
            <a:off x="4084320" y="914400"/>
            <a:ext cx="342706" cy="335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246AED-DEE6-D54F-BB8D-6BD9BA1663CE}"/>
              </a:ext>
            </a:extLst>
          </p:cNvPr>
          <p:cNvSpPr/>
          <p:nvPr/>
        </p:nvSpPr>
        <p:spPr>
          <a:xfrm>
            <a:off x="30234" y="899370"/>
            <a:ext cx="148837" cy="335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AC8F1C6-B3D8-3143-93FF-02E342CCEA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78388"/>
          <a:stretch/>
        </p:blipFill>
        <p:spPr>
          <a:xfrm>
            <a:off x="29222" y="821919"/>
            <a:ext cx="6606592" cy="48514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0B25D6C-7642-4342-BAE0-DFD597413C1D}"/>
              </a:ext>
            </a:extLst>
          </p:cNvPr>
          <p:cNvGrpSpPr/>
          <p:nvPr/>
        </p:nvGrpSpPr>
        <p:grpSpPr>
          <a:xfrm>
            <a:off x="30234" y="3330967"/>
            <a:ext cx="6483104" cy="3111020"/>
            <a:chOff x="30234" y="3330967"/>
            <a:chExt cx="6483104" cy="3111020"/>
          </a:xfrm>
        </p:grpSpPr>
        <p:pic>
          <p:nvPicPr>
            <p:cNvPr id="3" name="Picture 2" descr="Diagram&#10;&#10;Description automatically generated">
              <a:extLst>
                <a:ext uri="{FF2B5EF4-FFF2-40B4-BE49-F238E27FC236}">
                  <a16:creationId xmlns:a16="http://schemas.microsoft.com/office/drawing/2014/main" id="{17C66521-D1FA-1A41-A109-863E28295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234" y="3330967"/>
              <a:ext cx="6483104" cy="311102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89B5F28-8F45-B440-9801-36C10FB10C87}"/>
                </a:ext>
              </a:extLst>
            </p:cNvPr>
            <p:cNvSpPr/>
            <p:nvPr/>
          </p:nvSpPr>
          <p:spPr>
            <a:xfrm>
              <a:off x="269631" y="4700955"/>
              <a:ext cx="1359877" cy="4923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>
                <a:solidFill>
                  <a:schemeClr val="accent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9A664C4-C79F-8B40-ADAA-BDD319A014AF}"/>
                </a:ext>
              </a:extLst>
            </p:cNvPr>
            <p:cNvSpPr/>
            <p:nvPr/>
          </p:nvSpPr>
          <p:spPr>
            <a:xfrm>
              <a:off x="375138" y="4349262"/>
              <a:ext cx="1172308" cy="2123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9BA1EBB9-F278-1549-96AF-069DA4697A0D}"/>
              </a:ext>
            </a:extLst>
          </p:cNvPr>
          <p:cNvSpPr/>
          <p:nvPr/>
        </p:nvSpPr>
        <p:spPr>
          <a:xfrm>
            <a:off x="1336431" y="4379984"/>
            <a:ext cx="375138" cy="894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B0CA12-5CD6-7B45-8E8B-93374D95DEAC}"/>
              </a:ext>
            </a:extLst>
          </p:cNvPr>
          <p:cNvSpPr txBox="1"/>
          <p:nvPr/>
        </p:nvSpPr>
        <p:spPr>
          <a:xfrm>
            <a:off x="257907" y="4687743"/>
            <a:ext cx="1359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Driver Program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6026B9-2FAC-8742-A32A-041571DCB93B}"/>
              </a:ext>
            </a:extLst>
          </p:cNvPr>
          <p:cNvSpPr/>
          <p:nvPr/>
        </p:nvSpPr>
        <p:spPr>
          <a:xfrm>
            <a:off x="1731293" y="4561567"/>
            <a:ext cx="2893259" cy="7881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00819F-88B9-1943-8421-9B3F19D63893}"/>
              </a:ext>
            </a:extLst>
          </p:cNvPr>
          <p:cNvSpPr/>
          <p:nvPr/>
        </p:nvSpPr>
        <p:spPr>
          <a:xfrm>
            <a:off x="3561430" y="4306855"/>
            <a:ext cx="1066800" cy="11375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65CAD6-8944-B746-A5F8-FE7BE12F2ADF}"/>
              </a:ext>
            </a:extLst>
          </p:cNvPr>
          <p:cNvSpPr/>
          <p:nvPr/>
        </p:nvSpPr>
        <p:spPr>
          <a:xfrm>
            <a:off x="80452" y="1183464"/>
            <a:ext cx="98618" cy="2301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9EB064-F9F4-0F44-B8D3-9CCFB3B3459A}"/>
              </a:ext>
            </a:extLst>
          </p:cNvPr>
          <p:cNvSpPr/>
          <p:nvPr/>
        </p:nvSpPr>
        <p:spPr>
          <a:xfrm>
            <a:off x="4243950" y="1202054"/>
            <a:ext cx="183076" cy="2301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6F362F-0B68-CF47-8307-39BB2FA7B438}"/>
              </a:ext>
            </a:extLst>
          </p:cNvPr>
          <p:cNvSpPr/>
          <p:nvPr/>
        </p:nvSpPr>
        <p:spPr>
          <a:xfrm flipH="1">
            <a:off x="6499636" y="1226053"/>
            <a:ext cx="123487" cy="2301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0872E-5A4E-F04D-9ED8-E7E53667E1CA}"/>
              </a:ext>
            </a:extLst>
          </p:cNvPr>
          <p:cNvSpPr/>
          <p:nvPr/>
        </p:nvSpPr>
        <p:spPr>
          <a:xfrm>
            <a:off x="296174" y="1456230"/>
            <a:ext cx="953204" cy="13445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A459FD7-E13C-6440-9F79-CADEB7408377}"/>
              </a:ext>
            </a:extLst>
          </p:cNvPr>
          <p:cNvSpPr/>
          <p:nvPr/>
        </p:nvSpPr>
        <p:spPr>
          <a:xfrm>
            <a:off x="2213733" y="1456230"/>
            <a:ext cx="953204" cy="13445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ED5C3F-C3BC-7B4C-BDBC-0D624D6E6FAD}"/>
              </a:ext>
            </a:extLst>
          </p:cNvPr>
          <p:cNvSpPr/>
          <p:nvPr/>
        </p:nvSpPr>
        <p:spPr>
          <a:xfrm>
            <a:off x="4538965" y="1508234"/>
            <a:ext cx="953204" cy="13445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A7405C-D51B-7840-8759-7DABA14906DC}"/>
              </a:ext>
            </a:extLst>
          </p:cNvPr>
          <p:cNvSpPr/>
          <p:nvPr/>
        </p:nvSpPr>
        <p:spPr>
          <a:xfrm>
            <a:off x="129761" y="3141552"/>
            <a:ext cx="6369875" cy="3376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356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8" grpId="0" animBg="1"/>
      <p:bldP spid="11" grpId="0" animBg="1"/>
      <p:bldP spid="27" grpId="0" animBg="1"/>
      <p:bldP spid="29" grpId="0" animBg="1"/>
      <p:bldP spid="19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64990</TotalTime>
  <Words>886</Words>
  <Application>Microsoft Macintosh PowerPoint</Application>
  <PresentationFormat>Widescreen</PresentationFormat>
  <Paragraphs>288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.Apple Color Emoji UI</vt:lpstr>
      <vt:lpstr>Arial</vt:lpstr>
      <vt:lpstr>Calibri</vt:lpstr>
      <vt:lpstr>Calibri Light</vt:lpstr>
      <vt:lpstr>System Font Regular</vt:lpstr>
      <vt:lpstr>Wingdings</vt:lpstr>
      <vt:lpstr>Celestial</vt:lpstr>
      <vt:lpstr>FRUITS !</vt:lpstr>
      <vt:lpstr>PLAN</vt:lpstr>
      <vt:lpstr>CADRE</vt:lpstr>
      <vt:lpstr>L’IA AU SERVICE DE L’AGRITECH</vt:lpstr>
      <vt:lpstr>LE BIG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ARCHITECTURE SÉLECTIONNÉE</vt:lpstr>
      <vt:lpstr>PowerPoint Presentation</vt:lpstr>
      <vt:lpstr>PowerPoint Presentation</vt:lpstr>
      <vt:lpstr>PowerPoint Presentation</vt:lpstr>
      <vt:lpstr>PowerPoint Presentation</vt:lpstr>
      <vt:lpstr>CHAÎNE DE TRAITEMENT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DÉMO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CITY OF SEATTLE</dc:title>
  <dc:creator>Sofia Chevrolat</dc:creator>
  <cp:lastModifiedBy>Sofia Chevrolat</cp:lastModifiedBy>
  <cp:revision>1210</cp:revision>
  <dcterms:created xsi:type="dcterms:W3CDTF">2020-07-21T12:44:06Z</dcterms:created>
  <dcterms:modified xsi:type="dcterms:W3CDTF">2021-02-12T15:34:53Z</dcterms:modified>
</cp:coreProperties>
</file>